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9"/>
  </p:notesMasterIdLst>
  <p:handoutMasterIdLst>
    <p:handoutMasterId r:id="rId40"/>
  </p:handoutMasterIdLst>
  <p:sldIdLst>
    <p:sldId id="259" r:id="rId2"/>
    <p:sldId id="260" r:id="rId3"/>
    <p:sldId id="264" r:id="rId4"/>
    <p:sldId id="265" r:id="rId5"/>
    <p:sldId id="374" r:id="rId6"/>
    <p:sldId id="266" r:id="rId7"/>
    <p:sldId id="375" r:id="rId8"/>
    <p:sldId id="270" r:id="rId9"/>
    <p:sldId id="341" r:id="rId10"/>
    <p:sldId id="317" r:id="rId11"/>
    <p:sldId id="335" r:id="rId12"/>
    <p:sldId id="369" r:id="rId13"/>
    <p:sldId id="318" r:id="rId14"/>
    <p:sldId id="283" r:id="rId15"/>
    <p:sldId id="293" r:id="rId16"/>
    <p:sldId id="370" r:id="rId17"/>
    <p:sldId id="336" r:id="rId18"/>
    <p:sldId id="348" r:id="rId19"/>
    <p:sldId id="351" r:id="rId20"/>
    <p:sldId id="334" r:id="rId21"/>
    <p:sldId id="333" r:id="rId22"/>
    <p:sldId id="379" r:id="rId23"/>
    <p:sldId id="344" r:id="rId24"/>
    <p:sldId id="376" r:id="rId25"/>
    <p:sldId id="349" r:id="rId26"/>
    <p:sldId id="338" r:id="rId27"/>
    <p:sldId id="326" r:id="rId28"/>
    <p:sldId id="382" r:id="rId29"/>
    <p:sldId id="308" r:id="rId30"/>
    <p:sldId id="377" r:id="rId31"/>
    <p:sldId id="372" r:id="rId32"/>
    <p:sldId id="380" r:id="rId33"/>
    <p:sldId id="383" r:id="rId34"/>
    <p:sldId id="384" r:id="rId35"/>
    <p:sldId id="357" r:id="rId36"/>
    <p:sldId id="371" r:id="rId37"/>
    <p:sldId id="36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4" autoAdjust="0"/>
    <p:restoredTop sz="86251" autoAdjust="0"/>
  </p:normalViewPr>
  <p:slideViewPr>
    <p:cSldViewPr snapToGrid="0">
      <p:cViewPr varScale="1">
        <p:scale>
          <a:sx n="98" d="100"/>
          <a:sy n="98" d="100"/>
        </p:scale>
        <p:origin x="10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72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Herring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Sheet1!$A$2:$A$110</c:f>
              <c:numCache>
                <c:formatCode>General</c:formatCode>
                <c:ptCount val="10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</c:numCache>
            </c:numRef>
          </c:xVal>
          <c:yVal>
            <c:numRef>
              <c:f>Sheet1!$B$2:$B$110</c:f>
              <c:numCache>
                <c:formatCode>General</c:formatCode>
                <c:ptCount val="109"/>
                <c:pt idx="0">
                  <c:v>21</c:v>
                </c:pt>
                <c:pt idx="1">
                  <c:v>21.336000000000002</c:v>
                </c:pt>
                <c:pt idx="2">
                  <c:v>21.677376000000002</c:v>
                </c:pt>
                <c:pt idx="3">
                  <c:v>22.023907549929067</c:v>
                </c:pt>
                <c:pt idx="4">
                  <c:v>22.375654167837446</c:v>
                </c:pt>
                <c:pt idx="5">
                  <c:v>22.732675148485679</c:v>
                </c:pt>
                <c:pt idx="6">
                  <c:v>23.095029505647798</c:v>
                </c:pt>
                <c:pt idx="7">
                  <c:v>23.462775911059381</c:v>
                </c:pt>
                <c:pt idx="8">
                  <c:v>23.835972629848179</c:v>
                </c:pt>
                <c:pt idx="9">
                  <c:v>24.214677452277812</c:v>
                </c:pt>
                <c:pt idx="10">
                  <c:v>24.598947621627424</c:v>
                </c:pt>
                <c:pt idx="11">
                  <c:v>24.988839758022404</c:v>
                </c:pt>
                <c:pt idx="12">
                  <c:v>25.384409778023141</c:v>
                </c:pt>
                <c:pt idx="13">
                  <c:v>25.785712809770345</c:v>
                </c:pt>
                <c:pt idx="14">
                  <c:v>26.192803103476727</c:v>
                </c:pt>
                <c:pt idx="15">
                  <c:v>26.605733937045773</c:v>
                </c:pt>
                <c:pt idx="16">
                  <c:v>27.024557516589066</c:v>
                </c:pt>
                <c:pt idx="17">
                  <c:v>27.449324871603853</c:v>
                </c:pt>
                <c:pt idx="18">
                  <c:v>27.880085744562653</c:v>
                </c:pt>
                <c:pt idx="19">
                  <c:v>28.316888474656409</c:v>
                </c:pt>
                <c:pt idx="20">
                  <c:v>28.759779875422119</c:v>
                </c:pt>
                <c:pt idx="21">
                  <c:v>29.208805105974982</c:v>
                </c:pt>
                <c:pt idx="22">
                  <c:v>29.664007535553985</c:v>
                </c:pt>
                <c:pt idx="23">
                  <c:v>30.125428601078468</c:v>
                </c:pt>
                <c:pt idx="24">
                  <c:v>30.593107657401401</c:v>
                </c:pt>
                <c:pt idx="25">
                  <c:v>31.06708181993341</c:v>
                </c:pt>
                <c:pt idx="26">
                  <c:v>31.54738579929931</c:v>
                </c:pt>
                <c:pt idx="27">
                  <c:v>32.034051727676712</c:v>
                </c:pt>
                <c:pt idx="28">
                  <c:v>32.527108976453867</c:v>
                </c:pt>
                <c:pt idx="29">
                  <c:v>33.02658396483136</c:v>
                </c:pt>
                <c:pt idx="30">
                  <c:v>33.53249995897977</c:v>
                </c:pt>
                <c:pt idx="31">
                  <c:v>34.04487686135284</c:v>
                </c:pt>
                <c:pt idx="32">
                  <c:v>34.563730989743291</c:v>
                </c:pt>
                <c:pt idx="33">
                  <c:v>35.089074845656157</c:v>
                </c:pt>
                <c:pt idx="34">
                  <c:v>35.6209168715624</c:v>
                </c:pt>
                <c:pt idx="35">
                  <c:v>36.15926119658409</c:v>
                </c:pt>
                <c:pt idx="36">
                  <c:v>36.704107370150965</c:v>
                </c:pt>
                <c:pt idx="37">
                  <c:v>37.255450083157932</c:v>
                </c:pt>
                <c:pt idx="38">
                  <c:v>37.813278876142981</c:v>
                </c:pt>
                <c:pt idx="39">
                  <c:v>38.377577833996213</c:v>
                </c:pt>
                <c:pt idx="40">
                  <c:v>38.948325266702923</c:v>
                </c:pt>
                <c:pt idx="41">
                  <c:v>39.525493375617124</c:v>
                </c:pt>
                <c:pt idx="42">
                  <c:v>40.109047904757119</c:v>
                </c:pt>
                <c:pt idx="43">
                  <c:v>40.698947776611632</c:v>
                </c:pt>
                <c:pt idx="44">
                  <c:v>41.295144711944104</c:v>
                </c:pt>
                <c:pt idx="45">
                  <c:v>41.897582833084272</c:v>
                </c:pt>
                <c:pt idx="46">
                  <c:v>42.506198250200661</c:v>
                </c:pt>
                <c:pt idx="47">
                  <c:v>43.120918630054952</c:v>
                </c:pt>
                <c:pt idx="48">
                  <c:v>43.741662746750855</c:v>
                </c:pt>
                <c:pt idx="49">
                  <c:v>44.36834001400527</c:v>
                </c:pt>
                <c:pt idx="50">
                  <c:v>45.000849998489883</c:v>
                </c:pt>
                <c:pt idx="51">
                  <c:v>45.639081913816895</c:v>
                </c:pt>
                <c:pt idx="52">
                  <c:v>46.282914094773986</c:v>
                </c:pt>
                <c:pt idx="53">
                  <c:v>46.932213451451965</c:v>
                </c:pt>
                <c:pt idx="54">
                  <c:v>47.586834902954216</c:v>
                </c:pt>
                <c:pt idx="55">
                  <c:v>48.246620790431102</c:v>
                </c:pt>
                <c:pt idx="56">
                  <c:v>48.911400269245938</c:v>
                </c:pt>
                <c:pt idx="57">
                  <c:v>49.580988680152785</c:v>
                </c:pt>
                <c:pt idx="58">
                  <c:v>50.255186899451211</c:v>
                </c:pt>
                <c:pt idx="59">
                  <c:v>50.933780668181072</c:v>
                </c:pt>
                <c:pt idx="60">
                  <c:v>51.616539900531635</c:v>
                </c:pt>
                <c:pt idx="61">
                  <c:v>52.303217971766031</c:v>
                </c:pt>
                <c:pt idx="62">
                  <c:v>52.993550986105447</c:v>
                </c:pt>
                <c:pt idx="63">
                  <c:v>53.687257025178852</c:v>
                </c:pt>
                <c:pt idx="64">
                  <c:v>54.384035377825455</c:v>
                </c:pt>
                <c:pt idx="65">
                  <c:v>55.083565752239856</c:v>
                </c:pt>
                <c:pt idx="66">
                  <c:v>55.785507471676084</c:v>
                </c:pt>
                <c:pt idx="67">
                  <c:v>56.489498655178089</c:v>
                </c:pt>
                <c:pt idx="68">
                  <c:v>57.195155385082685</c:v>
                </c:pt>
                <c:pt idx="69">
                  <c:v>57.902070863348733</c:v>
                </c:pt>
                <c:pt idx="70">
                  <c:v>58.609814559104763</c:v>
                </c:pt>
                <c:pt idx="71">
                  <c:v>59.317931350179393</c:v>
                </c:pt>
                <c:pt idx="72">
                  <c:v>60.025940661785526</c:v>
                </c:pt>
                <c:pt idx="73">
                  <c:v>60.733335605973465</c:v>
                </c:pt>
                <c:pt idx="74">
                  <c:v>61.439582125950558</c:v>
                </c:pt>
                <c:pt idx="75">
                  <c:v>62.144118149888314</c:v>
                </c:pt>
                <c:pt idx="76">
                  <c:v>62.846352759402848</c:v>
                </c:pt>
                <c:pt idx="77">
                  <c:v>63.545665378502576</c:v>
                </c:pt>
                <c:pt idx="78">
                  <c:v>64.241404989448654</c:v>
                </c:pt>
                <c:pt idx="79">
                  <c:v>64.932889382669558</c:v>
                </c:pt>
                <c:pt idx="80">
                  <c:v>65.619404448610368</c:v>
                </c:pt>
                <c:pt idx="81">
                  <c:v>66.300203520179409</c:v>
                </c:pt>
                <c:pt idx="82">
                  <c:v>66.974506775277646</c:v>
                </c:pt>
                <c:pt idx="83">
                  <c:v>67.64150070975694</c:v>
                </c:pt>
                <c:pt idx="84">
                  <c:v>68.300337692047336</c:v>
                </c:pt>
                <c:pt idx="85">
                  <c:v>68.950135611616986</c:v>
                </c:pt>
                <c:pt idx="86">
                  <c:v>69.589977634372033</c:v>
                </c:pt>
                <c:pt idx="87">
                  <c:v>70.218912079061283</c:v>
                </c:pt>
                <c:pt idx="88">
                  <c:v>70.835952429709081</c:v>
                </c:pt>
                <c:pt idx="89">
                  <c:v>71.440077500048474</c:v>
                </c:pt>
                <c:pt idx="90">
                  <c:v>72.030231766848388</c:v>
                </c:pt>
                <c:pt idx="91">
                  <c:v>72.605325889906624</c:v>
                </c:pt>
                <c:pt idx="92">
                  <c:v>73.164237437293195</c:v>
                </c:pt>
                <c:pt idx="93">
                  <c:v>73.705811835152957</c:v>
                </c:pt>
                <c:pt idx="94">
                  <c:v>74.228863561984383</c:v>
                </c:pt>
                <c:pt idx="95">
                  <c:v>74.732177607774076</c:v>
                </c:pt>
                <c:pt idx="96">
                  <c:v>75.214511218649221</c:v>
                </c:pt>
                <c:pt idx="97">
                  <c:v>75.674595947776638</c:v>
                </c:pt>
                <c:pt idx="98">
                  <c:v>76.111140033047761</c:v>
                </c:pt>
                <c:pt idx="99">
                  <c:v>76.52283112160049</c:v>
                </c:pt>
                <c:pt idx="100">
                  <c:v>76.908339360397605</c:v>
                </c:pt>
                <c:pt idx="101">
                  <c:v>77.26632087085973</c:v>
                </c:pt>
                <c:pt idx="102">
                  <c:v>77.595421623892321</c:v>
                </c:pt>
                <c:pt idx="103">
                  <c:v>77.894281729502822</c:v>
                </c:pt>
                <c:pt idx="104">
                  <c:v>78.161540152531273</c:v>
                </c:pt>
                <c:pt idx="105">
                  <c:v>78.395839862771481</c:v>
                </c:pt>
                <c:pt idx="106">
                  <c:v>78.595833423903855</c:v>
                </c:pt>
                <c:pt idx="107">
                  <c:v>78.760189021163669</c:v>
                </c:pt>
                <c:pt idx="108">
                  <c:v>78.887596922508223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B19-40A6-B32E-D652E359F7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Cod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Sheet1!$A$2:$A$120</c:f>
              <c:numCache>
                <c:formatCode>General</c:formatCode>
                <c:ptCount val="11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</c:numCache>
            </c:numRef>
          </c:xVal>
          <c:yVal>
            <c:numRef>
              <c:f>Sheet1!$C$2:$C$120</c:f>
              <c:numCache>
                <c:formatCode>General</c:formatCode>
                <c:ptCount val="119"/>
                <c:pt idx="0">
                  <c:v>10</c:v>
                </c:pt>
                <c:pt idx="1">
                  <c:v>10</c:v>
                </c:pt>
                <c:pt idx="2">
                  <c:v>10.035343999999998</c:v>
                </c:pt>
                <c:pt idx="3">
                  <c:v>10.072183250070937</c:v>
                </c:pt>
                <c:pt idx="4">
                  <c:v>10.110553866910784</c:v>
                </c:pt>
                <c:pt idx="5">
                  <c:v>10.150493200284746</c:v>
                </c:pt>
                <c:pt idx="6">
                  <c:v>10.192039880090917</c:v>
                </c:pt>
                <c:pt idx="7">
                  <c:v>10.235233865391837</c:v>
                </c:pt>
                <c:pt idx="8">
                  <c:v>10.280116495497268</c:v>
                </c:pt>
                <c:pt idx="9">
                  <c:v>10.326730543187111</c:v>
                </c:pt>
                <c:pt idx="10">
                  <c:v>10.37512027016712</c:v>
                </c:pt>
                <c:pt idx="11">
                  <c:v>10.425331484853855</c:v>
                </c:pt>
                <c:pt idx="12">
                  <c:v>10.477411602589298</c:v>
                </c:pt>
                <c:pt idx="13">
                  <c:v>10.531409708389607</c:v>
                </c:pt>
                <c:pt idx="14">
                  <c:v>10.587376622336684</c:v>
                </c:pt>
                <c:pt idx="15">
                  <c:v>10.645364967725486</c:v>
                </c:pt>
                <c:pt idx="16">
                  <c:v>10.705429242084479</c:v>
                </c:pt>
                <c:pt idx="17">
                  <c:v>10.767625891191052</c:v>
                </c:pt>
                <c:pt idx="18">
                  <c:v>10.832013386208375</c:v>
                </c:pt>
                <c:pt idx="19">
                  <c:v>10.89865230407483</c:v>
                </c:pt>
                <c:pt idx="20">
                  <c:v>10.967605411281873</c:v>
                </c:pt>
                <c:pt idx="21">
                  <c:v>11.038937751181047</c:v>
                </c:pt>
                <c:pt idx="22">
                  <c:v>11.112716734965636</c:v>
                </c:pt>
                <c:pt idx="23">
                  <c:v>11.189012236477407</c:v>
                </c:pt>
                <c:pt idx="24">
                  <c:v>11.267896690993657</c:v>
                </c:pt>
                <c:pt idx="25">
                  <c:v>11.349445198154708</c:v>
                </c:pt>
                <c:pt idx="26">
                  <c:v>11.433735629196702</c:v>
                </c:pt>
                <c:pt idx="27">
                  <c:v>11.520848738659305</c:v>
                </c:pt>
                <c:pt idx="28">
                  <c:v>11.610868280742389</c:v>
                </c:pt>
                <c:pt idx="29">
                  <c:v>11.703881130490259</c:v>
                </c:pt>
                <c:pt idx="30">
                  <c:v>11.799977409986026</c:v>
                </c:pt>
                <c:pt idx="31">
                  <c:v>11.899250619742622</c:v>
                </c:pt>
                <c:pt idx="32">
                  <c:v>12.001797775480515</c:v>
                </c:pt>
                <c:pt idx="33">
                  <c:v>12.107719550485115</c:v>
                </c:pt>
                <c:pt idx="34">
                  <c:v>12.217120423739562</c:v>
                </c:pt>
                <c:pt idx="35">
                  <c:v>12.330108834030421</c:v>
                </c:pt>
                <c:pt idx="36">
                  <c:v>12.446797340225075</c:v>
                </c:pt>
                <c:pt idx="37">
                  <c:v>12.567302787920003</c:v>
                </c:pt>
                <c:pt idx="38">
                  <c:v>12.691746482658518</c:v>
                </c:pt>
                <c:pt idx="39">
                  <c:v>12.820254369914855</c:v>
                </c:pt>
                <c:pt idx="40">
                  <c:v>12.952957222038494</c:v>
                </c:pt>
                <c:pt idx="41">
                  <c:v>13.089990832348159</c:v>
                </c:pt>
                <c:pt idx="42">
                  <c:v>13.231496216558764</c:v>
                </c:pt>
                <c:pt idx="43">
                  <c:v>13.377619821716598</c:v>
                </c:pt>
                <c:pt idx="44">
                  <c:v>13.528513742807778</c:v>
                </c:pt>
                <c:pt idx="45">
                  <c:v>13.684335947192448</c:v>
                </c:pt>
                <c:pt idx="46">
                  <c:v>13.845250507001785</c:v>
                </c:pt>
                <c:pt idx="47">
                  <c:v>14.0114278396165</c:v>
                </c:pt>
                <c:pt idx="48">
                  <c:v>14.183044956323613</c:v>
                </c:pt>
                <c:pt idx="49">
                  <c:v>14.360285719222599</c:v>
                </c:pt>
                <c:pt idx="50">
                  <c:v>14.54334110642198</c:v>
                </c:pt>
                <c:pt idx="51">
                  <c:v>14.732409485532656</c:v>
                </c:pt>
                <c:pt idx="52">
                  <c:v>14.927696895424239</c:v>
                </c:pt>
                <c:pt idx="53">
                  <c:v>15.129417336164614</c:v>
                </c:pt>
                <c:pt idx="54">
                  <c:v>15.337793067010582</c:v>
                </c:pt>
                <c:pt idx="55">
                  <c:v>15.553054912257732</c:v>
                </c:pt>
                <c:pt idx="56">
                  <c:v>15.775442574690224</c:v>
                </c:pt>
                <c:pt idx="57">
                  <c:v>16.005204956294843</c:v>
                </c:pt>
                <c:pt idx="58">
                  <c:v>16.242600485818002</c:v>
                </c:pt>
                <c:pt idx="59">
                  <c:v>16.48789745264807</c:v>
                </c:pt>
                <c:pt idx="60">
                  <c:v>16.741374346397887</c:v>
                </c:pt>
                <c:pt idx="61">
                  <c:v>17.003320201442129</c:v>
                </c:pt>
                <c:pt idx="62">
                  <c:v>17.274034945530822</c:v>
                </c:pt>
                <c:pt idx="63">
                  <c:v>17.553829751451868</c:v>
                </c:pt>
                <c:pt idx="64">
                  <c:v>17.84302739055158</c:v>
                </c:pt>
                <c:pt idx="65">
                  <c:v>18.141962586740927</c:v>
                </c:pt>
                <c:pt idx="66">
                  <c:v>18.450982369415794</c:v>
                </c:pt>
                <c:pt idx="67">
                  <c:v>18.770446423500239</c:v>
                </c:pt>
                <c:pt idx="68">
                  <c:v>19.1007274345817</c:v>
                </c:pt>
                <c:pt idx="69">
                  <c:v>19.442211426844398</c:v>
                </c:pt>
                <c:pt idx="70">
                  <c:v>19.79529809122112</c:v>
                </c:pt>
                <c:pt idx="71">
                  <c:v>20.16040110087248</c:v>
                </c:pt>
                <c:pt idx="72">
                  <c:v>20.537948410765573</c:v>
                </c:pt>
                <c:pt idx="73">
                  <c:v>20.928382537759518</c:v>
                </c:pt>
                <c:pt idx="74">
                  <c:v>21.332160817213097</c:v>
                </c:pt>
                <c:pt idx="75">
                  <c:v>21.749755631708293</c:v>
                </c:pt>
                <c:pt idx="76">
                  <c:v>22.181654607032982</c:v>
                </c:pt>
                <c:pt idx="77">
                  <c:v>22.62836077008615</c:v>
                </c:pt>
                <c:pt idx="78">
                  <c:v>23.090392662859688</c:v>
                </c:pt>
                <c:pt idx="79">
                  <c:v>23.568284406113452</c:v>
                </c:pt>
                <c:pt idx="80">
                  <c:v>24.062585705795467</c:v>
                </c:pt>
                <c:pt idx="81">
                  <c:v>24.573861794669664</c:v>
                </c:pt>
                <c:pt idx="82">
                  <c:v>25.102693301001658</c:v>
                </c:pt>
                <c:pt idx="83">
                  <c:v>25.649676035522909</c:v>
                </c:pt>
                <c:pt idx="84">
                  <c:v>26.215420687250038</c:v>
                </c:pt>
                <c:pt idx="85">
                  <c:v>26.800552418085093</c:v>
                </c:pt>
                <c:pt idx="86">
                  <c:v>27.405710345471956</c:v>
                </c:pt>
                <c:pt idx="87">
                  <c:v>28.031546901742782</c:v>
                </c:pt>
                <c:pt idx="88">
                  <c:v>28.678727058167489</c:v>
                </c:pt>
                <c:pt idx="89">
                  <c:v>29.347927401131436</c:v>
                </c:pt>
                <c:pt idx="90">
                  <c:v>30.039835047326832</c:v>
                </c:pt>
                <c:pt idx="91">
                  <c:v>30.755146384368938</c:v>
                </c:pt>
                <c:pt idx="92">
                  <c:v>31.494565622858651</c:v>
                </c:pt>
                <c:pt idx="93">
                  <c:v>32.258803145630452</c:v>
                </c:pt>
                <c:pt idx="94">
                  <c:v>33.048573639773927</c:v>
                </c:pt>
                <c:pt idx="95">
                  <c:v>33.864593997025047</c:v>
                </c:pt>
                <c:pt idx="96">
                  <c:v>34.707580968320258</c:v>
                </c:pt>
                <c:pt idx="97">
                  <c:v>35.578248558724219</c:v>
                </c:pt>
                <c:pt idx="98">
                  <c:v>36.477305149615006</c:v>
                </c:pt>
                <c:pt idx="99">
                  <c:v>37.405450335975161</c:v>
                </c:pt>
                <c:pt idx="100">
                  <c:v>38.363371467930179</c:v>
                </c:pt>
                <c:pt idx="101">
                  <c:v>39.35173988733635</c:v>
                </c:pt>
                <c:pt idx="102">
                  <c:v>40.371206852284288</c:v>
                </c:pt>
                <c:pt idx="103">
                  <c:v>41.422399144890221</c:v>
                </c:pt>
                <c:pt idx="104">
                  <c:v>42.505914360727367</c:v>
                </c:pt>
                <c:pt idx="105">
                  <c:v>43.622315881734153</c:v>
                </c:pt>
                <c:pt idx="106">
                  <c:v>44.772127538448551</c:v>
                </c:pt>
                <c:pt idx="107">
                  <c:v>45.955827971974585</c:v>
                </c:pt>
                <c:pt idx="108">
                  <c:v>47.173844711193432</c:v>
                </c:pt>
                <c:pt idx="109">
                  <c:v>48.426547986382118</c:v>
                </c:pt>
                <c:pt idx="110">
                  <c:v>49.714244306576013</c:v>
                </c:pt>
                <c:pt idx="111">
                  <c:v>51.037169834669875</c:v>
                </c:pt>
                <c:pt idx="112">
                  <c:v>52.395483601338071</c:v>
                </c:pt>
                <c:pt idx="113">
                  <c:v>53.789260606289496</c:v>
                </c:pt>
                <c:pt idx="114">
                  <c:v>55.218484863053718</c:v>
                </c:pt>
                <c:pt idx="115">
                  <c:v>56.683042451295044</c:v>
                </c:pt>
                <c:pt idx="116">
                  <c:v>58.182714648417473</c:v>
                </c:pt>
                <c:pt idx="117">
                  <c:v>59.717171219777789</c:v>
                </c:pt>
                <c:pt idx="118">
                  <c:v>61.285963953963574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B19-40A6-B32E-D652E359F7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8023520"/>
        <c:axId val="1378029760"/>
      </c:scatterChart>
      <c:valAx>
        <c:axId val="137802352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378029760"/>
        <c:crosses val="autoZero"/>
        <c:crossBetween val="midCat"/>
      </c:valAx>
      <c:valAx>
        <c:axId val="13780297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Abundance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378023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1"/>
          <c:order val="0"/>
          <c:tx>
            <c:strRef>
              <c:f>Sheet1!$Q$1</c:f>
              <c:strCache>
                <c:ptCount val="1"/>
                <c:pt idx="0">
                  <c:v>Cod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Sheet1!$O$10:$O$85</c:f>
              <c:numCache>
                <c:formatCode>General</c:formatCode>
                <c:ptCount val="76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  <c:pt idx="15">
                  <c:v>24</c:v>
                </c:pt>
                <c:pt idx="16">
                  <c:v>25</c:v>
                </c:pt>
                <c:pt idx="17">
                  <c:v>26</c:v>
                </c:pt>
                <c:pt idx="18">
                  <c:v>27</c:v>
                </c:pt>
                <c:pt idx="19">
                  <c:v>28</c:v>
                </c:pt>
                <c:pt idx="20">
                  <c:v>29</c:v>
                </c:pt>
                <c:pt idx="21">
                  <c:v>30</c:v>
                </c:pt>
                <c:pt idx="22">
                  <c:v>31</c:v>
                </c:pt>
                <c:pt idx="23">
                  <c:v>32</c:v>
                </c:pt>
                <c:pt idx="24">
                  <c:v>33</c:v>
                </c:pt>
                <c:pt idx="25">
                  <c:v>34</c:v>
                </c:pt>
                <c:pt idx="26">
                  <c:v>35</c:v>
                </c:pt>
                <c:pt idx="27">
                  <c:v>36</c:v>
                </c:pt>
                <c:pt idx="28">
                  <c:v>37</c:v>
                </c:pt>
                <c:pt idx="29">
                  <c:v>38</c:v>
                </c:pt>
                <c:pt idx="30">
                  <c:v>39</c:v>
                </c:pt>
                <c:pt idx="31">
                  <c:v>40</c:v>
                </c:pt>
                <c:pt idx="32">
                  <c:v>41</c:v>
                </c:pt>
                <c:pt idx="33">
                  <c:v>42</c:v>
                </c:pt>
                <c:pt idx="34">
                  <c:v>43</c:v>
                </c:pt>
                <c:pt idx="35">
                  <c:v>44</c:v>
                </c:pt>
                <c:pt idx="36">
                  <c:v>45</c:v>
                </c:pt>
                <c:pt idx="37">
                  <c:v>46</c:v>
                </c:pt>
                <c:pt idx="38">
                  <c:v>47</c:v>
                </c:pt>
                <c:pt idx="39">
                  <c:v>48</c:v>
                </c:pt>
                <c:pt idx="40">
                  <c:v>49</c:v>
                </c:pt>
                <c:pt idx="41">
                  <c:v>50</c:v>
                </c:pt>
                <c:pt idx="42">
                  <c:v>51</c:v>
                </c:pt>
                <c:pt idx="43">
                  <c:v>52</c:v>
                </c:pt>
                <c:pt idx="44">
                  <c:v>53</c:v>
                </c:pt>
                <c:pt idx="45">
                  <c:v>54</c:v>
                </c:pt>
                <c:pt idx="46">
                  <c:v>55</c:v>
                </c:pt>
                <c:pt idx="47">
                  <c:v>56</c:v>
                </c:pt>
                <c:pt idx="48">
                  <c:v>57</c:v>
                </c:pt>
                <c:pt idx="49">
                  <c:v>58</c:v>
                </c:pt>
                <c:pt idx="50">
                  <c:v>59</c:v>
                </c:pt>
                <c:pt idx="51">
                  <c:v>60</c:v>
                </c:pt>
                <c:pt idx="52">
                  <c:v>61</c:v>
                </c:pt>
                <c:pt idx="53">
                  <c:v>62</c:v>
                </c:pt>
                <c:pt idx="54">
                  <c:v>63</c:v>
                </c:pt>
                <c:pt idx="55">
                  <c:v>64</c:v>
                </c:pt>
                <c:pt idx="56">
                  <c:v>65</c:v>
                </c:pt>
                <c:pt idx="57">
                  <c:v>66</c:v>
                </c:pt>
                <c:pt idx="58">
                  <c:v>67</c:v>
                </c:pt>
                <c:pt idx="59">
                  <c:v>68</c:v>
                </c:pt>
                <c:pt idx="60">
                  <c:v>69</c:v>
                </c:pt>
                <c:pt idx="61">
                  <c:v>70</c:v>
                </c:pt>
                <c:pt idx="62">
                  <c:v>71</c:v>
                </c:pt>
                <c:pt idx="63">
                  <c:v>72</c:v>
                </c:pt>
                <c:pt idx="64">
                  <c:v>73</c:v>
                </c:pt>
                <c:pt idx="65">
                  <c:v>74</c:v>
                </c:pt>
                <c:pt idx="66">
                  <c:v>75</c:v>
                </c:pt>
                <c:pt idx="67">
                  <c:v>76</c:v>
                </c:pt>
                <c:pt idx="68">
                  <c:v>77</c:v>
                </c:pt>
                <c:pt idx="69">
                  <c:v>78</c:v>
                </c:pt>
                <c:pt idx="70">
                  <c:v>79</c:v>
                </c:pt>
                <c:pt idx="71">
                  <c:v>80</c:v>
                </c:pt>
                <c:pt idx="72">
                  <c:v>81</c:v>
                </c:pt>
                <c:pt idx="73">
                  <c:v>82</c:v>
                </c:pt>
                <c:pt idx="74">
                  <c:v>83</c:v>
                </c:pt>
                <c:pt idx="75">
                  <c:v>84</c:v>
                </c:pt>
              </c:numCache>
            </c:numRef>
          </c:xVal>
          <c:yVal>
            <c:numRef>
              <c:f>Sheet1!$Q$10:$Q$85</c:f>
              <c:numCache>
                <c:formatCode>General</c:formatCode>
                <c:ptCount val="76"/>
                <c:pt idx="0">
                  <c:v>12.555667933830371</c:v>
                </c:pt>
                <c:pt idx="1">
                  <c:v>13.009277247814492</c:v>
                </c:pt>
                <c:pt idx="2">
                  <c:v>13.489294181467244</c:v>
                </c:pt>
                <c:pt idx="3">
                  <c:v>13.997380688486686</c:v>
                </c:pt>
                <c:pt idx="4">
                  <c:v>14.535304080100703</c:v>
                </c:pt>
                <c:pt idx="5">
                  <c:v>15.104942061981125</c:v>
                </c:pt>
                <c:pt idx="6">
                  <c:v>15.708287628082505</c:v>
                </c:pt>
                <c:pt idx="7">
                  <c:v>16.347453711746915</c:v>
                </c:pt>
                <c:pt idx="8">
                  <c:v>17.024677474018791</c:v>
                </c:pt>
                <c:pt idx="9">
                  <c:v>17.742324085892854</c:v>
                </c:pt>
                <c:pt idx="10">
                  <c:v>18.502889835006098</c:v>
                </c:pt>
                <c:pt idx="11">
                  <c:v>19.309004357973286</c:v>
                </c:pt>
                <c:pt idx="12">
                  <c:v>20.163431767132565</c:v>
                </c:pt>
                <c:pt idx="13">
                  <c:v>21.069070405014013</c:v>
                </c:pt>
                <c:pt idx="14">
                  <c:v>22.028950921635047</c:v>
                </c:pt>
                <c:pt idx="15">
                  <c:v>23.046232329245292</c:v>
                </c:pt>
                <c:pt idx="16">
                  <c:v>24.124195647150788</c:v>
                </c:pt>
                <c:pt idx="17">
                  <c:v>25.266234706850433</c:v>
                </c:pt>
                <c:pt idx="18">
                  <c:v>26.475843646446751</c:v>
                </c:pt>
                <c:pt idx="19">
                  <c:v>27.756600585182053</c:v>
                </c:pt>
                <c:pt idx="20">
                  <c:v>29.112146936616519</c:v>
                </c:pt>
                <c:pt idx="21">
                  <c:v>30.546161795680021</c:v>
                </c:pt>
                <c:pt idx="22">
                  <c:v>32.062330824580016</c:v>
                </c:pt>
                <c:pt idx="23">
                  <c:v>33.664309070057847</c:v>
                </c:pt>
                <c:pt idx="24">
                  <c:v>35.355677175196519</c:v>
                </c:pt>
                <c:pt idx="25">
                  <c:v>37.139890508965806</c:v>
                </c:pt>
                <c:pt idx="26">
                  <c:v>39.0202208324663</c:v>
                </c:pt>
                <c:pt idx="27">
                  <c:v>40.999690259080332</c:v>
                </c:pt>
                <c:pt idx="28">
                  <c:v>43.08099745285007</c:v>
                </c:pt>
                <c:pt idx="29">
                  <c:v>45.266436250902444</c:v>
                </c:pt>
                <c:pt idx="30">
                  <c:v>47.557807195501127</c:v>
                </c:pt>
                <c:pt idx="31">
                  <c:v>49.956322820626049</c:v>
                </c:pt>
                <c:pt idx="32">
                  <c:v>52.462507954512752</c:v>
                </c:pt>
                <c:pt idx="33">
                  <c:v>55.076096766194354</c:v>
                </c:pt>
                <c:pt idx="34">
                  <c:v>57.795928787749773</c:v>
                </c:pt>
                <c:pt idx="35">
                  <c:v>60.619846664819022</c:v>
                </c:pt>
                <c:pt idx="36">
                  <c:v>63.544598898752305</c:v>
                </c:pt>
                <c:pt idx="37">
                  <c:v>66.565751309896385</c:v>
                </c:pt>
                <c:pt idx="38">
                  <c:v>69.677611331836061</c:v>
                </c:pt>
                <c:pt idx="39">
                  <c:v>72.873169495074734</c:v>
                </c:pt>
                <c:pt idx="40">
                  <c:v>76.144062528167666</c:v>
                </c:pt>
                <c:pt idx="41">
                  <c:v>79.480562349742911</c:v>
                </c:pt>
                <c:pt idx="42">
                  <c:v>82.871594808858845</c:v>
                </c:pt>
                <c:pt idx="43">
                  <c:v>86.304791329882818</c:v>
                </c:pt>
                <c:pt idx="44">
                  <c:v>89.766575626804979</c:v>
                </c:pt>
                <c:pt idx="45">
                  <c:v>93.242286389901054</c:v>
                </c:pt>
                <c:pt idx="46">
                  <c:v>96.716335361289225</c:v>
                </c:pt>
                <c:pt idx="47">
                  <c:v>100.17239857903397</c:v>
                </c:pt>
                <c:pt idx="48">
                  <c:v>103.59363688041455</c:v>
                </c:pt>
                <c:pt idx="49">
                  <c:v>106.96294013015307</c:v>
                </c:pt>
                <c:pt idx="50">
                  <c:v>110.26318820321029</c:v>
                </c:pt>
                <c:pt idx="51">
                  <c:v>113.47752062439184</c:v>
                </c:pt>
                <c:pt idx="52">
                  <c:v>116.5896060511227</c:v>
                </c:pt>
                <c:pt idx="53">
                  <c:v>119.58390255410586</c:v>
                </c:pt>
                <c:pt idx="54">
                  <c:v>122.44589993644128</c:v>
                </c:pt>
                <c:pt idx="55">
                  <c:v>125.16233612371592</c:v>
                </c:pt>
                <c:pt idx="56">
                  <c:v>127.72138089965613</c:v>
                </c:pt>
                <c:pt idx="57">
                  <c:v>130.11278185942655</c:v>
                </c:pt>
                <c:pt idx="58">
                  <c:v>132.32796928245244</c:v>
                </c:pt>
                <c:pt idx="59">
                  <c:v>134.360118550832</c:v>
                </c:pt>
                <c:pt idx="60">
                  <c:v>136.20417062005095</c:v>
                </c:pt>
                <c:pt idx="61">
                  <c:v>137.85681276161725</c:v>
                </c:pt>
                <c:pt idx="62">
                  <c:v>139.31642324298468</c:v>
                </c:pt>
                <c:pt idx="63">
                  <c:v>140.58298472115982</c:v>
                </c:pt>
                <c:pt idx="64">
                  <c:v>141.65797186959082</c:v>
                </c:pt>
                <c:pt idx="65">
                  <c:v>142.54421913315394</c:v>
                </c:pt>
                <c:pt idx="66">
                  <c:v>143.24577454116101</c:v>
                </c:pt>
                <c:pt idx="67">
                  <c:v>143.76774525217215</c:v>
                </c:pt>
                <c:pt idx="68">
                  <c:v>144.11614001888768</c:v>
                </c:pt>
                <c:pt idx="69">
                  <c:v>144.29771311365019</c:v>
                </c:pt>
                <c:pt idx="70">
                  <c:v>144.31981351083434</c:v>
                </c:pt>
                <c:pt idx="71">
                  <c:v>144.19024234085759</c:v>
                </c:pt>
                <c:pt idx="72">
                  <c:v>143.91712086111704</c:v>
                </c:pt>
                <c:pt idx="73">
                  <c:v>143.5087704698276</c:v>
                </c:pt>
                <c:pt idx="74">
                  <c:v>142.9736056458753</c:v>
                </c:pt>
                <c:pt idx="75">
                  <c:v>142.3200401470408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4D9-4FF6-921F-05CCCC6EABD6}"/>
            </c:ext>
          </c:extLst>
        </c:ser>
        <c:ser>
          <c:idx val="0"/>
          <c:order val="1"/>
          <c:tx>
            <c:strRef>
              <c:f>Sheet1!$B$1</c:f>
              <c:strCache>
                <c:ptCount val="1"/>
                <c:pt idx="0">
                  <c:v>Herring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Sheet1!$O$10:$O$85</c:f>
              <c:numCache>
                <c:formatCode>General</c:formatCode>
                <c:ptCount val="76"/>
                <c:pt idx="0">
                  <c:v>9</c:v>
                </c:pt>
                <c:pt idx="1">
                  <c:v>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  <c:pt idx="15">
                  <c:v>24</c:v>
                </c:pt>
                <c:pt idx="16">
                  <c:v>25</c:v>
                </c:pt>
                <c:pt idx="17">
                  <c:v>26</c:v>
                </c:pt>
                <c:pt idx="18">
                  <c:v>27</c:v>
                </c:pt>
                <c:pt idx="19">
                  <c:v>28</c:v>
                </c:pt>
                <c:pt idx="20">
                  <c:v>29</c:v>
                </c:pt>
                <c:pt idx="21">
                  <c:v>30</c:v>
                </c:pt>
                <c:pt idx="22">
                  <c:v>31</c:v>
                </c:pt>
                <c:pt idx="23">
                  <c:v>32</c:v>
                </c:pt>
                <c:pt idx="24">
                  <c:v>33</c:v>
                </c:pt>
                <c:pt idx="25">
                  <c:v>34</c:v>
                </c:pt>
                <c:pt idx="26">
                  <c:v>35</c:v>
                </c:pt>
                <c:pt idx="27">
                  <c:v>36</c:v>
                </c:pt>
                <c:pt idx="28">
                  <c:v>37</c:v>
                </c:pt>
                <c:pt idx="29">
                  <c:v>38</c:v>
                </c:pt>
                <c:pt idx="30">
                  <c:v>39</c:v>
                </c:pt>
                <c:pt idx="31">
                  <c:v>40</c:v>
                </c:pt>
                <c:pt idx="32">
                  <c:v>41</c:v>
                </c:pt>
                <c:pt idx="33">
                  <c:v>42</c:v>
                </c:pt>
                <c:pt idx="34">
                  <c:v>43</c:v>
                </c:pt>
                <c:pt idx="35">
                  <c:v>44</c:v>
                </c:pt>
                <c:pt idx="36">
                  <c:v>45</c:v>
                </c:pt>
                <c:pt idx="37">
                  <c:v>46</c:v>
                </c:pt>
                <c:pt idx="38">
                  <c:v>47</c:v>
                </c:pt>
                <c:pt idx="39">
                  <c:v>48</c:v>
                </c:pt>
                <c:pt idx="40">
                  <c:v>49</c:v>
                </c:pt>
                <c:pt idx="41">
                  <c:v>50</c:v>
                </c:pt>
                <c:pt idx="42">
                  <c:v>51</c:v>
                </c:pt>
                <c:pt idx="43">
                  <c:v>52</c:v>
                </c:pt>
                <c:pt idx="44">
                  <c:v>53</c:v>
                </c:pt>
                <c:pt idx="45">
                  <c:v>54</c:v>
                </c:pt>
                <c:pt idx="46">
                  <c:v>55</c:v>
                </c:pt>
                <c:pt idx="47">
                  <c:v>56</c:v>
                </c:pt>
                <c:pt idx="48">
                  <c:v>57</c:v>
                </c:pt>
                <c:pt idx="49">
                  <c:v>58</c:v>
                </c:pt>
                <c:pt idx="50">
                  <c:v>59</c:v>
                </c:pt>
                <c:pt idx="51">
                  <c:v>60</c:v>
                </c:pt>
                <c:pt idx="52">
                  <c:v>61</c:v>
                </c:pt>
                <c:pt idx="53">
                  <c:v>62</c:v>
                </c:pt>
                <c:pt idx="54">
                  <c:v>63</c:v>
                </c:pt>
                <c:pt idx="55">
                  <c:v>64</c:v>
                </c:pt>
                <c:pt idx="56">
                  <c:v>65</c:v>
                </c:pt>
                <c:pt idx="57">
                  <c:v>66</c:v>
                </c:pt>
                <c:pt idx="58">
                  <c:v>67</c:v>
                </c:pt>
                <c:pt idx="59">
                  <c:v>68</c:v>
                </c:pt>
                <c:pt idx="60">
                  <c:v>69</c:v>
                </c:pt>
                <c:pt idx="61">
                  <c:v>70</c:v>
                </c:pt>
                <c:pt idx="62">
                  <c:v>71</c:v>
                </c:pt>
                <c:pt idx="63">
                  <c:v>72</c:v>
                </c:pt>
                <c:pt idx="64">
                  <c:v>73</c:v>
                </c:pt>
                <c:pt idx="65">
                  <c:v>74</c:v>
                </c:pt>
                <c:pt idx="66">
                  <c:v>75</c:v>
                </c:pt>
                <c:pt idx="67">
                  <c:v>76</c:v>
                </c:pt>
                <c:pt idx="68">
                  <c:v>77</c:v>
                </c:pt>
                <c:pt idx="69">
                  <c:v>78</c:v>
                </c:pt>
                <c:pt idx="70">
                  <c:v>79</c:v>
                </c:pt>
                <c:pt idx="71">
                  <c:v>80</c:v>
                </c:pt>
                <c:pt idx="72">
                  <c:v>81</c:v>
                </c:pt>
                <c:pt idx="73">
                  <c:v>82</c:v>
                </c:pt>
                <c:pt idx="74">
                  <c:v>83</c:v>
                </c:pt>
                <c:pt idx="75">
                  <c:v>84</c:v>
                </c:pt>
              </c:numCache>
            </c:numRef>
          </c:xVal>
          <c:yVal>
            <c:numRef>
              <c:f>Sheet1!$P$10:$P$85</c:f>
              <c:numCache>
                <c:formatCode>General</c:formatCode>
                <c:ptCount val="76"/>
                <c:pt idx="0">
                  <c:v>112.25570417674106</c:v>
                </c:pt>
                <c:pt idx="1">
                  <c:v>113.79609558761516</c:v>
                </c:pt>
                <c:pt idx="2">
                  <c:v>115.33181502075841</c:v>
                </c:pt>
                <c:pt idx="3">
                  <c:v>116.8605789305248</c:v>
                </c:pt>
                <c:pt idx="4">
                  <c:v>118.37991950375154</c:v>
                </c:pt>
                <c:pt idx="5">
                  <c:v>119.88717383034414</c:v>
                </c:pt>
                <c:pt idx="6">
                  <c:v>121.37947289961001</c:v>
                </c:pt>
                <c:pt idx="7">
                  <c:v>122.85373052137615</c:v>
                </c:pt>
                <c:pt idx="8">
                  <c:v>124.30663229529686</c:v>
                </c:pt>
                <c:pt idx="9">
                  <c:v>125.73462477984836</c:v>
                </c:pt>
                <c:pt idx="10">
                  <c:v>127.13390504461422</c:v>
                </c:pt>
                <c:pt idx="11">
                  <c:v>128.5004108258392</c:v>
                </c:pt>
                <c:pt idx="12">
                  <c:v>129.82981154603723</c:v>
                </c:pt>
                <c:pt idx="13">
                  <c:v>131.11750050373388</c:v>
                </c:pt>
                <c:pt idx="14">
                  <c:v>132.35858858908725</c:v>
                </c:pt>
                <c:pt idx="15">
                  <c:v>133.54789993482606</c:v>
                </c:pt>
                <c:pt idx="16">
                  <c:v>134.67996996903216</c:v>
                </c:pt>
                <c:pt idx="17">
                  <c:v>135.74904639577014</c:v>
                </c:pt>
                <c:pt idx="18">
                  <c:v>136.74909368995222</c:v>
                </c:pt>
                <c:pt idx="19">
                  <c:v>137.67380175208703</c:v>
                </c:pt>
                <c:pt idx="20">
                  <c:v>138.51659942399064</c:v>
                </c:pt>
                <c:pt idx="21">
                  <c:v>139.27067361467462</c:v>
                </c:pt>
                <c:pt idx="22">
                  <c:v>139.92899482215452</c:v>
                </c:pt>
                <c:pt idx="23">
                  <c:v>140.4843498566282</c:v>
                </c:pt>
                <c:pt idx="24">
                  <c:v>140.92938256722093</c:v>
                </c:pt>
                <c:pt idx="25">
                  <c:v>141.25664334129212</c:v>
                </c:pt>
                <c:pt idx="26">
                  <c:v>141.45864807443814</c:v>
                </c:pt>
                <c:pt idx="27">
                  <c:v>141.52794719266353</c:v>
                </c:pt>
                <c:pt idx="28">
                  <c:v>141.45720513756547</c:v>
                </c:pt>
                <c:pt idx="29">
                  <c:v>141.23929049320742</c:v>
                </c:pt>
                <c:pt idx="30">
                  <c:v>140.86737663345485</c:v>
                </c:pt>
                <c:pt idx="31">
                  <c:v>140.33505239708899</c:v>
                </c:pt>
                <c:pt idx="32">
                  <c:v>139.63644185473154</c:v>
                </c:pt>
                <c:pt idx="33">
                  <c:v>138.76633172105434</c:v>
                </c:pt>
                <c:pt idx="34">
                  <c:v>137.72030439859611</c:v>
                </c:pt>
                <c:pt idx="35">
                  <c:v>136.4948740337438</c:v>
                </c:pt>
                <c:pt idx="36">
                  <c:v>135.08762234718901</c:v>
                </c:pt>
                <c:pt idx="37">
                  <c:v>133.49733040501366</c:v>
                </c:pt>
                <c:pt idx="38">
                  <c:v>131.72410196497634</c:v>
                </c:pt>
                <c:pt idx="39">
                  <c:v>129.76947361440048</c:v>
                </c:pt>
                <c:pt idx="40">
                  <c:v>127.63650666369408</c:v>
                </c:pt>
                <c:pt idx="41">
                  <c:v>125.32985572482934</c:v>
                </c:pt>
                <c:pt idx="42">
                  <c:v>122.85580913321513</c:v>
                </c:pt>
                <c:pt idx="43">
                  <c:v>120.22229689867828</c:v>
                </c:pt>
                <c:pt idx="44">
                  <c:v>117.43886271313202</c:v>
                </c:pt>
                <c:pt idx="45">
                  <c:v>114.5165976917625</c:v>
                </c:pt>
                <c:pt idx="46">
                  <c:v>111.46803494641155</c:v>
                </c:pt>
                <c:pt idx="47">
                  <c:v>108.30700572036926</c:v>
                </c:pt>
                <c:pt idx="48">
                  <c:v>105.04845956181538</c:v>
                </c:pt>
                <c:pt idx="49">
                  <c:v>101.70825276570487</c:v>
                </c:pt>
                <c:pt idx="50">
                  <c:v>98.302910945358676</c:v>
                </c:pt>
                <c:pt idx="51">
                  <c:v>94.849372979020103</c:v>
                </c:pt>
                <c:pt idx="52">
                  <c:v>91.364724599381816</c:v>
                </c:pt>
                <c:pt idx="53">
                  <c:v>87.865930467363825</c:v>
                </c:pt>
                <c:pt idx="54">
                  <c:v>84.369573643293563</c:v>
                </c:pt>
                <c:pt idx="55">
                  <c:v>80.891610930155963</c:v>
                </c:pt>
                <c:pt idx="56">
                  <c:v>77.447151650344566</c:v>
                </c:pt>
                <c:pt idx="57">
                  <c:v>74.050266105587909</c:v>
                </c:pt>
                <c:pt idx="58">
                  <c:v>70.713828367485235</c:v>
                </c:pt>
                <c:pt idx="59">
                  <c:v>67.44939628080634</c:v>
                </c:pt>
                <c:pt idx="60">
                  <c:v>64.267129766186869</c:v>
                </c:pt>
                <c:pt idx="61">
                  <c:v>61.175746807543277</c:v>
                </c:pt>
                <c:pt idx="62">
                  <c:v>58.182515007094338</c:v>
                </c:pt>
                <c:pt idx="63">
                  <c:v>55.293275364201392</c:v>
                </c:pt>
                <c:pt idx="64">
                  <c:v>52.512494028631217</c:v>
                </c:pt>
                <c:pt idx="65">
                  <c:v>49.84333720824889</c:v>
                </c:pt>
                <c:pt idx="66">
                  <c:v>47.287764161743709</c:v>
                </c:pt>
                <c:pt idx="67">
                  <c:v>44.846633243144218</c:v>
                </c:pt>
                <c:pt idx="68">
                  <c:v>42.519816236248126</c:v>
                </c:pt>
                <c:pt idx="69">
                  <c:v>40.306316665832831</c:v>
                </c:pt>
                <c:pt idx="70">
                  <c:v>38.204388339692343</c:v>
                </c:pt>
                <c:pt idx="71">
                  <c:v>36.21165100624625</c:v>
                </c:pt>
                <c:pt idx="72">
                  <c:v>34.325200659294573</c:v>
                </c:pt>
                <c:pt idx="73">
                  <c:v>32.541712646547566</c:v>
                </c:pt>
                <c:pt idx="74">
                  <c:v>30.857536314034274</c:v>
                </c:pt>
                <c:pt idx="75">
                  <c:v>29.268780426231952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4D9-4FF6-921F-05CCCC6EAB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8023520"/>
        <c:axId val="1378029760"/>
      </c:scatterChart>
      <c:valAx>
        <c:axId val="137802352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378029760"/>
        <c:crosses val="autoZero"/>
        <c:crossBetween val="midCat"/>
      </c:valAx>
      <c:valAx>
        <c:axId val="13780297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Abundance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378023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ABAFA-9D90-4B6C-95A1-503043E46FAB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C7757-6264-420F-9201-02E9A21CB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9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5EB1F-8DE4-48C3-A804-A05846A4049F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115C9-E24C-4512-AA8B-319BB49F7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-res.com/articles/meps2014/519/m519p165.pdf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1424-2818/11/1/8?type=check_update&amp;version=2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18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Whiteman, J.P., Elliott Smith, E.A., Besser, A.C., and Newsome, S.D. 2019. A guide to using compound-specific stable isotope analysis to study the fates of molecules in organisms and ecosystems. Diversity </a:t>
            </a:r>
            <a:r>
              <a: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(1): 8. MDPI.</a:t>
            </a:r>
            <a:endParaRPr lang="en-DK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Bowes, R.E. and Thorp, J.H., 2015. Consequences of employing amino acid vs. bulk‐tissue, stable isotope analysis: A laboratory trophic position experiment.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Ecosphere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6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pp.1-12.</a:t>
            </a:r>
            <a:endParaRPr lang="en-US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Steffan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S.A.,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Chikaraishi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Y., Horton, D.R.,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Ohkouchi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Singleton, M.E.,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Miliczky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E., Hogg, D.B. and Jones, V.P., 2013. Trophic hierarchies illuminated via amino acid isotopic analysis. 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PloS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one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(9), p.e76152.</a:t>
            </a:r>
            <a:endParaRPr lang="en-CA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18E80-9CB3-4FEA-98C5-559F894A0AA1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7022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Lav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med </a:t>
            </a:r>
            <a:r>
              <a:rPr lang="en-US" dirty="0" err="1"/>
              <a:t>symboler</a:t>
            </a:r>
            <a:r>
              <a:rPr lang="en-US" dirty="0"/>
              <a:t> </a:t>
            </a:r>
            <a:r>
              <a:rPr lang="en-US" dirty="0" err="1"/>
              <a:t>paa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stedet</a:t>
            </a:r>
            <a:r>
              <a:rPr lang="en-US" dirty="0"/>
              <a:t> for </a:t>
            </a:r>
            <a:r>
              <a:rPr lang="en-US" dirty="0" err="1"/>
              <a:t>tre</a:t>
            </a:r>
            <a:r>
              <a:rPr lang="en-US" dirty="0"/>
              <a:t> </a:t>
            </a:r>
            <a:r>
              <a:rPr lang="en-US" dirty="0" err="1"/>
              <a:t>koloner</a:t>
            </a:r>
            <a:r>
              <a:rPr lang="en-US" dirty="0"/>
              <a:t> med </a:t>
            </a:r>
            <a:r>
              <a:rPr lang="en-US" dirty="0" err="1"/>
              <a:t>skrift</a:t>
            </a:r>
            <a:r>
              <a:rPr lang="en-US" dirty="0"/>
              <a:t>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18E80-9CB3-4FEA-98C5-559F894A0AA1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4450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https://oceanservice.noaa.gov/education/marine-ecosystem-modeling-vr/ocean-food-webs/activity-4.html</a:t>
            </a:r>
          </a:p>
          <a:p>
            <a:endParaRPr lang="en-CA" dirty="0"/>
          </a:p>
          <a:p>
            <a:r>
              <a:rPr lang="en-CA" dirty="0"/>
              <a:t>https://www.fisheries.noaa.gov/feature-story/noaa-fisheries-leading-united-nations-advancing-ecosystem-approaches-fisheries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18E80-9CB3-4FEA-98C5-559F894A0AA1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4471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https://www.dfo-mpo.gc.ca/science/species-especes/fisheries-halieutiques/advice-conseil/index-eng.html#cycle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93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18E80-9CB3-4FEA-98C5-559F894A0AA1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8152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Boudreau, M., Chamberland, J.-M., Girard, L., Boudreau, M., Benoît, H.,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Lehoux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C., Smith, A., Galbraith, P., and Plourde, S. 2021. Capelin in the Estuary and Gulf of St. Lawrence (NAFO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4RST) in 2021. Canadian Science Advisory Secretariat (CSAS).</a:t>
            </a:r>
            <a:endParaRPr lang="en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Capelin in 4RST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Composite Index</a:t>
            </a:r>
          </a:p>
          <a:p>
            <a:pPr marL="0" indent="0">
              <a:buNone/>
            </a:pPr>
            <a:r>
              <a:rPr lang="en-US" sz="1200" dirty="0"/>
              <a:t>Capelin as weight mass of prey</a:t>
            </a:r>
          </a:p>
          <a:p>
            <a:r>
              <a:rPr lang="en-US" sz="1200" dirty="0"/>
              <a:t>Atlantic cod</a:t>
            </a:r>
          </a:p>
          <a:p>
            <a:r>
              <a:rPr lang="en-US" sz="1200" dirty="0"/>
              <a:t>Greenland halibut</a:t>
            </a:r>
          </a:p>
          <a:p>
            <a:endParaRPr lang="en-US" sz="1200" dirty="0"/>
          </a:p>
          <a:p>
            <a:r>
              <a:rPr lang="en-US" sz="1200" dirty="0"/>
              <a:t>Increase of capelin in stomachs indicative of increase in capelin abundance and thus availability</a:t>
            </a:r>
          </a:p>
          <a:p>
            <a:r>
              <a:rPr lang="en-US" sz="1200" dirty="0"/>
              <a:t>Standardized using the total average, increase or decrease indicative of how the stock is doing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18E80-9CB3-4FEA-98C5-559F894A0AA1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5420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Pedersen, D.,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Skanes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W., le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K., Koen Alonso, G., and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Fiander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D. 2022. A New Spatial Ecosystem-Based Surplus Production Model for Northern Shrimp in Shrimp Fishing Areas 4  to 6. Canadian Science Advisory Secretariat=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Secrétariat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canadien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consultation 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Billed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https://www.joelsartore.com/ani026-00100/</a:t>
            </a:r>
            <a:endParaRPr lang="en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18E80-9CB3-4FEA-98C5-559F894A0AA1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0166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Langton RW, Bowman RE (1980) Food of ﬁfteen northwest Atlantic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gadiform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ﬁshes.NOAA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Technical Report SSRF-740.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18E80-9CB3-4FEA-98C5-559F894A0AA1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1454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Richardson, D.E., Hare, J.A., Fogarty, M.J., and Link, J.S. 2011. Role of egg predation by haddock in the decline of an Atlantic herring population. Proceedings of the National Academy of Sciences </a:t>
            </a:r>
            <a:r>
              <a: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108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(33): 13606–13611. National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Acad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Sciences.</a:t>
            </a:r>
            <a:endParaRPr lang="en-DK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18E80-9CB3-4FEA-98C5-559F894A0AA1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8598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Richardson 2011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91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https://www.wildanimalinitiative.org/blog/trophicinteractions#:~:text=The%20transfer%20of%20energy%20from,more%20colloquially%2C%20a%20food%20chain.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64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DFO. 2019. Assessment of Atlantic Cod (Gadus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morhua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in the southern Gulf of St. Lawrence  (NAFO Div. 4T-4Vn (Nov. – April)) to 2018. Canadian Science Advisory Secretariat (CSAS).</a:t>
            </a:r>
            <a:endParaRPr lang="en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Neuenhoff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R.D., Swain, D.P., Cox, S.P., McAllister, M.K.,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Trites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A.W., Walters, C.J., and Hammill, M.O. 2019. Continued decline of a collapsed population of Atlantic cod (Gadus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morhua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due to predation-driven Allee effects. Canadian Journal of Fisheries and Aquatic Sciences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76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(1): 168–184. NRC Research Press.</a:t>
            </a:r>
            <a:endParaRPr lang="en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18E80-9CB3-4FEA-98C5-559F894A0AA1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12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file:///C:/Users/sebas/Downloads/aysaekanger,+NSP06_ch11.pdf</a:t>
            </a:r>
          </a:p>
          <a:p>
            <a:endParaRPr lang="en-CA" dirty="0"/>
          </a:p>
          <a:p>
            <a:r>
              <a:rPr lang="en-CA" dirty="0"/>
              <a:t>https://summit.sfu.ca/_flysystem/fedora/2023-01/etd22243.pdf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18E80-9CB3-4FEA-98C5-559F894A0AA1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0853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dirty="0">
                <a:solidFill>
                  <a:srgbClr val="1F1F1F"/>
                </a:solidFill>
                <a:effectLst/>
                <a:latin typeface="ElsevierGulliver"/>
              </a:rPr>
              <a:t>Wasp-waist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 populations and marine ecosystem dynamics: Navigating the “</a:t>
            </a:r>
            <a:r>
              <a:rPr lang="en-US" b="0" i="1" dirty="0">
                <a:solidFill>
                  <a:srgbClr val="1F1F1F"/>
                </a:solidFill>
                <a:effectLst/>
                <a:latin typeface="ElsevierGulliver"/>
              </a:rPr>
              <a:t>predator pit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” topographies</a:t>
            </a:r>
          </a:p>
          <a:p>
            <a:endParaRPr lang="en-CA" dirty="0"/>
          </a:p>
          <a:p>
            <a:r>
              <a:rPr lang="en-US" dirty="0">
                <a:hlinkClick r:id="rId3"/>
              </a:rPr>
              <a:t>Marine Ecology Progress Series 519:165 (int-res.com)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Neuenhoff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R.D., Swain, D.P., Cox, S.P., McAllister, M.K.,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Trites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A.W., Walters, C.J., and Hammill, M.O. 2019. Continued decline of a collapsed population of Atlantic cod (Gadus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morhua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due to predation-driven Allee effects. Canadian Journal of Fisheries and Aquatic Sciences </a:t>
            </a:r>
            <a:r>
              <a: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76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(1): 168–184. NRC Research Press.</a:t>
            </a:r>
            <a:endParaRPr lang="en-DK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Bakun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2006. Wasp-waist populations and marine ecosystem dynamics: navigating the “predator pit” topographies.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Progress in oceanography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68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(2-4), pp.271-288.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18E80-9CB3-4FEA-98C5-559F894A0AA1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9173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animation over time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18E80-9CB3-4FEA-98C5-559F894A0AA1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5739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Koen-Alonso, M.,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Lindstrøm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U., and Cuff, A. 2021. Comparative modeling of cod-capelin dynamics in the Newfoundland-Labrador shelves and Barents Sea ecosystems. Frontiers in Marine Science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579946. Frontiers Media SA.</a:t>
            </a:r>
            <a:endParaRPr lang="en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Regular, P.M., Buren, A.D., Dwyer, K.S.,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Cadigan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N.G., Gregory, R.S., Koen-Alonso, M., Rideout, R.M., Robertson, G.J., Robertson, M.D., Stenson, G.B., and others. 2022. Indexing starvation mortality to assess its role in the population regulation of Northern cod. Fisheries Research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247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106180. Elsevier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18E80-9CB3-4FEA-98C5-559F894A0AA1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5887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82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i="0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Ecosystem processes are rarely included in tactical fisheries management – </a:t>
            </a:r>
            <a:r>
              <a:rPr lang="en-US" sz="2800" b="1" i="0" dirty="0" err="1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Skern-Mauritzen</a:t>
            </a:r>
            <a:endParaRPr lang="en-US" sz="2800" b="1" i="0" dirty="0">
              <a:solidFill>
                <a:srgbClr val="1C1D1E"/>
              </a:solidFill>
              <a:effectLst/>
              <a:latin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Émond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K., Sainte-Marie, B., Galbraith, P.S., and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Bêty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J. 2015. Top-down vs. bottom-up drivers of recruitment in a key marine invertebrate: investigating early life stages of snow crab. ICES Journal of Marine Science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72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(5): 1336–1348. doi:10.1093/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icesjms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/fsu240.</a:t>
            </a:r>
            <a:endParaRPr lang="en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18E80-9CB3-4FEA-98C5-559F894A0AA1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378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back to the question, and answering it.</a:t>
            </a:r>
          </a:p>
          <a:p>
            <a:endParaRPr lang="en-US" dirty="0"/>
          </a:p>
          <a:p>
            <a:r>
              <a:rPr lang="en-CA" sz="120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Briefly describe the key empirical approaches to understand trophic interactions and how they can be extrapolated to ecosystem scales. </a:t>
            </a:r>
          </a:p>
          <a:p>
            <a:r>
              <a:rPr lang="en-CA" sz="120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What are the limitations and knowledge gaps of these approaches that prevent the inclusion of trophic interactions in stock assessment processes, and how could they be overcome?”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18E80-9CB3-4FEA-98C5-559F894A0AA1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17849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back to the question, and answering it.</a:t>
            </a:r>
          </a:p>
          <a:p>
            <a:endParaRPr lang="en-US" dirty="0"/>
          </a:p>
          <a:p>
            <a:r>
              <a:rPr lang="en-CA" sz="120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Briefly describe the key empirical approaches to understand trophic interactions and how they can be extrapolated to ecosystem scales. </a:t>
            </a:r>
          </a:p>
          <a:p>
            <a:r>
              <a:rPr lang="en-CA" sz="1200" i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What are the limitations and knowledge gaps of these approaches that prevent the inclusion of trophic interactions in stock assessment processes, and how could they be overcome?”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18E80-9CB3-4FEA-98C5-559F894A0AA1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17577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04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https://www.aqua.dtu.dk/-/media/institutter/aqua/publikationer/forskningsrapporter_301_351/338-2019-essential-fish-habitats.pdf</a:t>
            </a:r>
          </a:p>
          <a:p>
            <a:endParaRPr lang="en-US" dirty="0"/>
          </a:p>
          <a:p>
            <a:r>
              <a:rPr lang="en-US" dirty="0"/>
              <a:t>https://h5p.org/h5p/embed/477535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7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A2A2A"/>
                </a:solidFill>
                <a:effectLst/>
                <a:latin typeface="Merriweather" panose="020B0604020202020204" pitchFamily="2" charset="0"/>
              </a:rPr>
              <a:t>Retrospective patterns are systematic changes in estimates of population size, or other assessment model-derived quantities, that occur as additional years of data are added to, or removed from, a stock assessment.</a:t>
            </a:r>
          </a:p>
          <a:p>
            <a:endParaRPr lang="en-US" b="0" i="0" dirty="0">
              <a:solidFill>
                <a:srgbClr val="2A2A2A"/>
              </a:solidFill>
              <a:effectLst/>
              <a:latin typeface="Merriweather" panose="020B0604020202020204" pitchFamily="2" charset="0"/>
            </a:endParaRPr>
          </a:p>
          <a:p>
            <a:r>
              <a:rPr lang="en-US" dirty="0"/>
              <a:t>The retrospective problem is said to exist when the various estimates for a given year do not agree and the disagreement is a systematic pattern of biases rather than a random scattering</a:t>
            </a:r>
            <a:endParaRPr lang="en-US" b="0" i="0" dirty="0">
              <a:solidFill>
                <a:srgbClr val="2A2A2A"/>
              </a:solidFill>
              <a:effectLst/>
              <a:latin typeface="Merriweather" panose="020B0604020202020204" pitchFamily="2" charset="0"/>
            </a:endParaRPr>
          </a:p>
          <a:p>
            <a:endParaRPr lang="en-US" b="0" i="0" dirty="0">
              <a:solidFill>
                <a:srgbClr val="2A2A2A"/>
              </a:solidFill>
              <a:effectLst/>
              <a:latin typeface="Merriweather" panose="020B0604020202020204" pitchFamily="2" charset="0"/>
            </a:endParaRPr>
          </a:p>
          <a:p>
            <a:r>
              <a:rPr lang="en-CA" dirty="0"/>
              <a:t>@article{hurtado2015looking, title={Looking in the rear-view mirror: bias and retrospective patterns in integrated, age-structured stock assessment models}, author={Hurtado-Ferro, Felipe and </a:t>
            </a:r>
            <a:r>
              <a:rPr lang="en-CA" dirty="0" err="1"/>
              <a:t>Szuwalski</a:t>
            </a:r>
            <a:r>
              <a:rPr lang="en-CA" dirty="0"/>
              <a:t>, Cody S and Valero, Juan L and Anderson, Sean C and Cunningham, Curry J and Johnson, Kelli F and </a:t>
            </a:r>
            <a:r>
              <a:rPr lang="en-CA" dirty="0" err="1"/>
              <a:t>Licandeo</a:t>
            </a:r>
            <a:r>
              <a:rPr lang="en-CA" dirty="0"/>
              <a:t>, Roberto and </a:t>
            </a:r>
            <a:r>
              <a:rPr lang="en-CA" dirty="0" err="1"/>
              <a:t>McGilliard</a:t>
            </a:r>
            <a:r>
              <a:rPr lang="en-CA" dirty="0"/>
              <a:t>, Carey R and </a:t>
            </a:r>
            <a:r>
              <a:rPr lang="en-CA" dirty="0" err="1"/>
              <a:t>Monnahan</a:t>
            </a:r>
            <a:r>
              <a:rPr lang="en-CA" dirty="0"/>
              <a:t>, Cole C and Muradian, Melissa L and others}, journal={ICES Journal of Marine Science}, volume={72}, number={1}, pages={99--110}, year={2015}, publisher={ICES/CIEM} }</a:t>
            </a:r>
            <a:endParaRPr lang="en-US" sz="1200" b="0" i="0" dirty="0">
              <a:solidFill>
                <a:srgbClr val="2A2A2A"/>
              </a:solidFill>
              <a:effectLst/>
              <a:latin typeface="Merriweather" panose="020B0604020202020204" pitchFamily="2" charset="0"/>
              <a:cs typeface="Times New Roman" panose="02020603050405020304" pitchFamily="18" charset="0"/>
            </a:endParaRPr>
          </a:p>
          <a:p>
            <a:endParaRPr lang="en-US" sz="1200" b="0" i="0" dirty="0">
              <a:solidFill>
                <a:srgbClr val="2A2A2A"/>
              </a:solidFill>
              <a:effectLst/>
              <a:latin typeface="Merriweather" panose="020B0604020202020204" pitchFamily="2" charset="0"/>
              <a:cs typeface="Times New Roman" panose="02020603050405020304" pitchFamily="18" charset="0"/>
            </a:endParaRPr>
          </a:p>
          <a:p>
            <a:r>
              <a:rPr lang="en-CA" dirty="0"/>
              <a:t>@book{pepin2023fisheries, title={Fisheries and Oceans Canada's Ecosystem Approach to Fisheries Management Working Group: case study synthesis and lessons learned}, author={Pepin, Pierre and Koen-Alonso, Mariano and Boudreau, Stephanie A and </a:t>
            </a:r>
            <a:r>
              <a:rPr lang="en-CA" dirty="0" err="1"/>
              <a:t>Cogliati</a:t>
            </a:r>
            <a:r>
              <a:rPr lang="en-CA" dirty="0"/>
              <a:t>, Karen M and den Heyer, Cornelia E and Edwards, Andrew M and Hedges, Kevin J and Plourde, St{\'e}</a:t>
            </a:r>
            <a:r>
              <a:rPr lang="en-CA" dirty="0" err="1"/>
              <a:t>phane</a:t>
            </a:r>
            <a:r>
              <a:rPr lang="en-CA" dirty="0"/>
              <a:t>}, year={2023}, publisher={Fisheries and Oceans Canada, Northwest Atlantic Fisheries Centre} }</a:t>
            </a:r>
          </a:p>
          <a:p>
            <a:endParaRPr lang="en-CA" dirty="0"/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NEFSC, 2018. 65th Northeast Regional Stock Assessment Workshop (65</a:t>
            </a:r>
            <a:r>
              <a:rPr lang="en-US" b="0" i="0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SAW) Assessment Report.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18E80-9CB3-4FEA-98C5-559F894A0AA1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0229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492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Sousa, L.L., Silva, S.M., and Xavier, R. 2019. DNA metabarcoding in diet studies: Unveiling ecological aspects in aquatic and terrestrial ecosystems. Environmental DNA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(3): 199–214. Wiley Online Library.</a:t>
            </a:r>
            <a:endParaRPr lang="en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Jakubavičiūtė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Bergström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U.,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Eklöf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J.S.,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Haenel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Q., and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Bourlat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S.J. 2017. DNA metabarcoding reveals diverse diet of the three-spined stickleback in a coastal ecosystem.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(10): e0186929. Public Library of Science San Francisco, CA USA.</a:t>
            </a:r>
            <a:endParaRPr lang="en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18E80-9CB3-4FEA-98C5-559F894A0AA1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0522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https://linkinghub.elsevier.com/retrieve/pii/S2352249618300223</a:t>
            </a:r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31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80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Sousa, L.L., Silva, S.M., and Xavier, R. 2019. DNA metabarcoding in diet studies: Unveiling ecological aspects in aquatic and terrestrial ecosystems. Environmental DNA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(3): 199–214. Wiley Online Library.</a:t>
            </a:r>
            <a:endParaRPr lang="en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Jakubavičiūtė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Bergström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U.,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Eklöf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J.S.,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Haenel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Q., and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Bourlat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S.J. 2017. DNA metabarcoding reveals diverse diet of the three-spined stickleback in a coastal ecosystem.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(10): e0186929. Public Library of Science San Francisco, CA USA.</a:t>
            </a:r>
            <a:endParaRPr lang="en-D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18E80-9CB3-4FEA-98C5-559F894A0AA1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1101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Galloway, A.W. and Budge, S.M., 2020. The critical importance of experimentation in biomarker-based trophic ecology.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Philosophical Transactions of the Royal Society B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375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(1804), p.20190638.</a:t>
            </a: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18E80-9CB3-4FEA-98C5-559F894A0AA1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28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https://www.amnh.org/explore/ology/ology-cards/193-phytoplankton</a:t>
            </a:r>
          </a:p>
          <a:p>
            <a:r>
              <a:rPr lang="en-CA" dirty="0"/>
              <a:t>https://www.sciencedirect.com/science/article/abs/pii/S0048969720330011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18E80-9CB3-4FEA-98C5-559F894A0AA1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6933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https://www.frontiersin.org/journals/marine-science/articles/10.3389/fmars.2021.796532/full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A Guide to Using Compound-Specific Stable Isotope Analysis to Study the Fates of Molecules in Organisms and Ecosystems (mdpi.com)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18E80-9CB3-4FEA-98C5-559F894A0AA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131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07889"/>
            <a:ext cx="10363200" cy="1470025"/>
          </a:xfrm>
        </p:spPr>
        <p:txBody>
          <a:bodyPr/>
          <a:lstStyle>
            <a:lvl1pPr algn="ctr">
              <a:defRPr sz="4400" b="1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60F2C-D221-4477-B837-82D52D699AE6}" type="datetime1">
              <a:rPr lang="en-US" smtClean="0"/>
              <a:t>10/18/2024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5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9E91-04A1-4DEF-A2AD-1C302BCC3764}" type="datetime1">
              <a:rPr lang="en-US" smtClean="0"/>
              <a:t>10/18/2024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B678-3586-40F2-A86E-26F1A5F410FE}" type="datetime1">
              <a:rPr lang="en-US" smtClean="0"/>
              <a:t>10/18/2024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6BB3-8834-4A11-9DD1-44CBAE1212C3}" type="datetime1">
              <a:rPr lang="en-US" smtClean="0"/>
              <a:t>10/18/2024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378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E75C-FAB5-4D73-9552-2395F2FCA3F0}" type="datetime1">
              <a:rPr lang="en-US" smtClean="0"/>
              <a:t>10/18/2024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82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812800" y="1600200"/>
            <a:ext cx="10566400" cy="41148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5pPr>
            <a:lvl6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6pPr>
            <a:lvl7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7pPr>
            <a:lvl8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8pPr>
            <a:lvl9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04AE4-BE81-47D5-A49F-04FDBD417C3B}" type="datetime1">
              <a:rPr lang="en-US" smtClean="0"/>
              <a:t>10/18/2024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9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4962526"/>
            <a:ext cx="10513484" cy="1362075"/>
          </a:xfrm>
        </p:spPr>
        <p:txBody>
          <a:bodyPr anchor="t"/>
          <a:lstStyle>
            <a:lvl1pPr algn="l">
              <a:defRPr sz="4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3462339"/>
            <a:ext cx="10513484" cy="1500187"/>
          </a:xfrm>
        </p:spPr>
        <p:txBody>
          <a:bodyPr anchor="b">
            <a:normAutofit/>
          </a:bodyPr>
          <a:lstStyle>
            <a:lvl1pPr marL="0" indent="0">
              <a:buNone/>
              <a:defRPr sz="280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61EE-6904-487A-A3D1-94D97E189F3F}" type="datetime1">
              <a:rPr lang="en-US" smtClean="0"/>
              <a:t>10/18/2024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812800" y="1600200"/>
            <a:ext cx="4978400" cy="41148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  <a:lvl6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6pPr>
            <a:lvl7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7pPr>
            <a:lvl8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8pPr>
            <a:lvl9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6400800" y="1600200"/>
            <a:ext cx="4978400" cy="41148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  <a:lvl6pPr>
              <a:buClr>
                <a:schemeClr val="tx2">
                  <a:lumMod val="50000"/>
                </a:schemeClr>
              </a:buClr>
              <a:defRPr/>
            </a:lvl6pPr>
            <a:lvl7pPr>
              <a:buClr>
                <a:schemeClr val="tx2">
                  <a:lumMod val="50000"/>
                </a:schemeClr>
              </a:buClr>
              <a:defRPr/>
            </a:lvl7pPr>
            <a:lvl8pPr>
              <a:buClr>
                <a:schemeClr val="tx2">
                  <a:lumMod val="50000"/>
                </a:schemeClr>
              </a:buClr>
              <a:defRPr/>
            </a:lvl8pPr>
            <a:lvl9pPr>
              <a:buClr>
                <a:schemeClr val="tx2">
                  <a:lumMod val="50000"/>
                </a:schemeClr>
              </a:buCl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29AC-087B-4733-B430-D85C64B79742}" type="datetime1">
              <a:rPr lang="en-US" smtClean="0"/>
              <a:t>10/18/2024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 sz="1800"/>
            </a:lvl1pPr>
            <a:lvl2pPr>
              <a:buClr>
                <a:schemeClr val="tx2">
                  <a:lumMod val="50000"/>
                </a:schemeClr>
              </a:buClr>
              <a:defRPr sz="1800"/>
            </a:lvl2pPr>
            <a:lvl3pPr>
              <a:buClr>
                <a:schemeClr val="tx2">
                  <a:lumMod val="50000"/>
                </a:schemeClr>
              </a:buClr>
              <a:defRPr sz="1800"/>
            </a:lvl3pPr>
            <a:lvl4pPr>
              <a:buClr>
                <a:schemeClr val="tx2">
                  <a:lumMod val="50000"/>
                </a:schemeClr>
              </a:buClr>
              <a:defRPr sz="1800"/>
            </a:lvl4pPr>
            <a:lvl5pPr>
              <a:buClr>
                <a:schemeClr val="tx2">
                  <a:lumMod val="50000"/>
                </a:schemeClr>
              </a:buClr>
              <a:defRPr sz="1800"/>
            </a:lvl5pPr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 sz="1800"/>
            </a:lvl1pPr>
            <a:lvl2pPr>
              <a:buClr>
                <a:schemeClr val="tx2">
                  <a:lumMod val="50000"/>
                </a:schemeClr>
              </a:buClr>
              <a:defRPr sz="1800"/>
            </a:lvl2pPr>
            <a:lvl3pPr>
              <a:buClr>
                <a:schemeClr val="tx2">
                  <a:lumMod val="50000"/>
                </a:schemeClr>
              </a:buClr>
              <a:defRPr sz="1800"/>
            </a:lvl3pPr>
            <a:lvl4pPr>
              <a:buClr>
                <a:schemeClr val="tx2">
                  <a:lumMod val="50000"/>
                </a:schemeClr>
              </a:buClr>
              <a:defRPr sz="1800"/>
            </a:lvl4pPr>
            <a:lvl5pPr>
              <a:buClr>
                <a:schemeClr val="tx2">
                  <a:lumMod val="50000"/>
                </a:schemeClr>
              </a:buClr>
              <a:defRPr sz="1800"/>
            </a:lvl5pPr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66BD-6394-4237-B7E9-571CB13E322D}" type="datetime1">
              <a:rPr lang="en-US" smtClean="0"/>
              <a:t>10/18/2024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4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0786-DB7A-4E46-9796-D81EB0C9659B}" type="datetime1">
              <a:rPr lang="en-US" smtClean="0"/>
              <a:t>10/18/2024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0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C4368-9F7B-4B5C-A541-22DE72BBD551}" type="datetime1">
              <a:rPr lang="en-US" smtClean="0"/>
              <a:t>10/18/2024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3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447800"/>
            <a:ext cx="3962400" cy="1097280"/>
          </a:xfrm>
        </p:spPr>
        <p:txBody>
          <a:bodyPr anchor="b"/>
          <a:lstStyle>
            <a:lvl1pPr algn="l">
              <a:defRPr sz="2600" b="1" i="0" cap="none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283200" y="1447800"/>
            <a:ext cx="6197600" cy="42672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6864" y="2547892"/>
            <a:ext cx="39624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A066F-29FB-4021-B020-E064042C7461}" type="datetime1">
              <a:rPr lang="en-US" smtClean="0"/>
              <a:t>10/18/2024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447800"/>
            <a:ext cx="3962400" cy="1097280"/>
          </a:xfrm>
        </p:spPr>
        <p:txBody>
          <a:bodyPr anchor="b"/>
          <a:lstStyle>
            <a:lvl1pPr algn="l">
              <a:defRPr sz="2600" b="1" i="0" cap="none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 descr="An empty placeholder to add an image. Click on the placeholder and select the image that you wish to add"/>
          <p:cNvSpPr>
            <a:spLocks noGrp="1"/>
          </p:cNvSpPr>
          <p:nvPr>
            <p:ph type="pic" sz="quarter" idx="13"/>
          </p:nvPr>
        </p:nvSpPr>
        <p:spPr>
          <a:xfrm>
            <a:off x="6301232" y="1539240"/>
            <a:ext cx="4431538" cy="32727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547891"/>
            <a:ext cx="39624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651B-248E-4FF6-B991-0ABE04EDA6B4}" type="datetime1">
              <a:rPr lang="en-US" smtClean="0"/>
              <a:t>10/18/2024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3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5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-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1"/>
            <a:ext cx="10566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6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0" y="6356351"/>
            <a:ext cx="203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strike="noStrike" spc="6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C3D90581-BDF5-406A-BFB7-3A74046361DD}" type="datetime1">
              <a:rPr lang="en-US" smtClean="0"/>
              <a:t>10/18/2024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5635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9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9" r:id="rId12"/>
    <p:sldLayoutId id="2147483770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cap="all" spc="50" baseline="0">
          <a:solidFill>
            <a:schemeClr val="tx2">
              <a:lumMod val="50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2.svg"/><Relationship Id="rId3" Type="http://schemas.openxmlformats.org/officeDocument/2006/relationships/image" Target="../media/image46.jpeg"/><Relationship Id="rId7" Type="http://schemas.openxmlformats.org/officeDocument/2006/relationships/image" Target="../media/image48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6" Type="http://schemas.openxmlformats.org/officeDocument/2006/relationships/slide" Target="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50.svg"/><Relationship Id="rId5" Type="http://schemas.openxmlformats.org/officeDocument/2006/relationships/image" Target="../media/image28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27.png"/><Relationship Id="rId9" Type="http://schemas.openxmlformats.org/officeDocument/2006/relationships/image" Target="../media/image43.sv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61.svg"/><Relationship Id="rId18" Type="http://schemas.openxmlformats.org/officeDocument/2006/relationships/image" Target="../media/image42.png"/><Relationship Id="rId26" Type="http://schemas.openxmlformats.org/officeDocument/2006/relationships/slide" Target="slide33.xml"/><Relationship Id="rId3" Type="http://schemas.openxmlformats.org/officeDocument/2006/relationships/image" Target="../media/image27.png"/><Relationship Id="rId21" Type="http://schemas.openxmlformats.org/officeDocument/2006/relationships/image" Target="../media/image67.sv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5" Type="http://schemas.openxmlformats.org/officeDocument/2006/relationships/image" Target="../media/image71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4.png"/><Relationship Id="rId20" Type="http://schemas.openxmlformats.org/officeDocument/2006/relationships/image" Target="../media/image66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24" Type="http://schemas.openxmlformats.org/officeDocument/2006/relationships/image" Target="../media/image70.png"/><Relationship Id="rId5" Type="http://schemas.openxmlformats.org/officeDocument/2006/relationships/image" Target="../media/image55.png"/><Relationship Id="rId15" Type="http://schemas.openxmlformats.org/officeDocument/2006/relationships/image" Target="../media/image63.jpeg"/><Relationship Id="rId23" Type="http://schemas.openxmlformats.org/officeDocument/2006/relationships/image" Target="../media/image69.svg"/><Relationship Id="rId28" Type="http://schemas.openxmlformats.org/officeDocument/2006/relationships/image" Target="../media/image72.png"/><Relationship Id="rId10" Type="http://schemas.openxmlformats.org/officeDocument/2006/relationships/image" Target="../media/image58.png"/><Relationship Id="rId19" Type="http://schemas.openxmlformats.org/officeDocument/2006/relationships/image" Target="../media/image43.svg"/><Relationship Id="rId4" Type="http://schemas.openxmlformats.org/officeDocument/2006/relationships/image" Target="../media/image28.svg"/><Relationship Id="rId9" Type="http://schemas.openxmlformats.org/officeDocument/2006/relationships/image" Target="../media/image560.png"/><Relationship Id="rId14" Type="http://schemas.openxmlformats.org/officeDocument/2006/relationships/image" Target="../media/image62.png"/><Relationship Id="rId22" Type="http://schemas.openxmlformats.org/officeDocument/2006/relationships/image" Target="../media/image68.png"/><Relationship Id="rId27" Type="http://schemas.openxmlformats.org/officeDocument/2006/relationships/slide" Target="slide3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27.png"/><Relationship Id="rId7" Type="http://schemas.openxmlformats.org/officeDocument/2006/relationships/slide" Target="slide3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77.svg"/><Relationship Id="rId3" Type="http://schemas.openxmlformats.org/officeDocument/2006/relationships/image" Target="../media/image76.png"/><Relationship Id="rId7" Type="http://schemas.openxmlformats.org/officeDocument/2006/relationships/image" Target="../media/image65.svg"/><Relationship Id="rId12" Type="http://schemas.openxmlformats.org/officeDocument/2006/relationships/image" Target="../media/image68.png"/><Relationship Id="rId17" Type="http://schemas.openxmlformats.org/officeDocument/2006/relationships/slide" Target="slide33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11" Type="http://schemas.openxmlformats.org/officeDocument/2006/relationships/image" Target="../media/image67.svg"/><Relationship Id="rId5" Type="http://schemas.openxmlformats.org/officeDocument/2006/relationships/image" Target="../media/image28.svg"/><Relationship Id="rId15" Type="http://schemas.openxmlformats.org/officeDocument/2006/relationships/image" Target="../media/image78.svg"/><Relationship Id="rId10" Type="http://schemas.openxmlformats.org/officeDocument/2006/relationships/image" Target="../media/image66.png"/><Relationship Id="rId4" Type="http://schemas.openxmlformats.org/officeDocument/2006/relationships/image" Target="../media/image27.png"/><Relationship Id="rId9" Type="http://schemas.openxmlformats.org/officeDocument/2006/relationships/image" Target="../media/image43.svg"/><Relationship Id="rId1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jpe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slide" Target="slide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0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81.svg"/><Relationship Id="rId9" Type="http://schemas.openxmlformats.org/officeDocument/2006/relationships/slide" Target="slide3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gif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11" Type="http://schemas.openxmlformats.org/officeDocument/2006/relationships/slide" Target="slide33.xml"/><Relationship Id="rId5" Type="http://schemas.openxmlformats.org/officeDocument/2006/relationships/image" Target="../media/image92.png"/><Relationship Id="rId10" Type="http://schemas.openxmlformats.org/officeDocument/2006/relationships/image" Target="../media/image81.svg"/><Relationship Id="rId4" Type="http://schemas.openxmlformats.org/officeDocument/2006/relationships/image" Target="../media/image91.png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96.pn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97.png"/><Relationship Id="rId9" Type="http://schemas.openxmlformats.org/officeDocument/2006/relationships/slide" Target="slide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1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33.xml"/><Relationship Id="rId4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0.jpeg"/><Relationship Id="rId3" Type="http://schemas.openxmlformats.org/officeDocument/2006/relationships/image" Target="../media/image80.png"/><Relationship Id="rId7" Type="http://schemas.openxmlformats.org/officeDocument/2006/relationships/image" Target="../media/image105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png"/><Relationship Id="rId11" Type="http://schemas.microsoft.com/office/2007/relationships/hdphoto" Target="../media/hdphoto3.wdp"/><Relationship Id="rId5" Type="http://schemas.openxmlformats.org/officeDocument/2006/relationships/image" Target="../media/image91.png"/><Relationship Id="rId10" Type="http://schemas.openxmlformats.org/officeDocument/2006/relationships/image" Target="../media/image108.png"/><Relationship Id="rId4" Type="http://schemas.openxmlformats.org/officeDocument/2006/relationships/image" Target="../media/image81.svg"/><Relationship Id="rId9" Type="http://schemas.openxmlformats.org/officeDocument/2006/relationships/image" Target="../media/image107.png"/><Relationship Id="rId14" Type="http://schemas.openxmlformats.org/officeDocument/2006/relationships/slide" Target="slide3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13" Type="http://schemas.openxmlformats.org/officeDocument/2006/relationships/image" Target="../media/image104.png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81.svg"/><Relationship Id="rId15" Type="http://schemas.microsoft.com/office/2007/relationships/hdphoto" Target="../media/hdphoto3.wdp"/><Relationship Id="rId10" Type="http://schemas.openxmlformats.org/officeDocument/2006/relationships/image" Target="../media/image116.png"/><Relationship Id="rId4" Type="http://schemas.openxmlformats.org/officeDocument/2006/relationships/image" Target="../media/image80.png"/><Relationship Id="rId9" Type="http://schemas.openxmlformats.org/officeDocument/2006/relationships/image" Target="../media/image115.png"/><Relationship Id="rId1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slide" Target="slide3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0.jpe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08.png"/><Relationship Id="rId3" Type="http://schemas.openxmlformats.org/officeDocument/2006/relationships/image" Target="../media/image80.png"/><Relationship Id="rId7" Type="http://schemas.openxmlformats.org/officeDocument/2006/relationships/image" Target="../media/image123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28.png"/><Relationship Id="rId10" Type="http://schemas.openxmlformats.org/officeDocument/2006/relationships/image" Target="../media/image126.png"/><Relationship Id="rId4" Type="http://schemas.openxmlformats.org/officeDocument/2006/relationships/image" Target="../media/image81.svg"/><Relationship Id="rId9" Type="http://schemas.openxmlformats.org/officeDocument/2006/relationships/image" Target="../media/image125.png"/><Relationship Id="rId1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slide" Target="slide3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2.svg"/><Relationship Id="rId4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13" Type="http://schemas.openxmlformats.org/officeDocument/2006/relationships/image" Target="../media/image109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7" Type="http://schemas.openxmlformats.org/officeDocument/2006/relationships/slide" Target="slide33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32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6.svg"/><Relationship Id="rId11" Type="http://schemas.openxmlformats.org/officeDocument/2006/relationships/image" Target="../media/image141.jpeg"/><Relationship Id="rId5" Type="http://schemas.openxmlformats.org/officeDocument/2006/relationships/image" Target="../media/image135.png"/><Relationship Id="rId15" Type="http://schemas.openxmlformats.org/officeDocument/2006/relationships/image" Target="../media/image131.png"/><Relationship Id="rId10" Type="http://schemas.openxmlformats.org/officeDocument/2006/relationships/image" Target="../media/image140.jpe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26" Type="http://schemas.openxmlformats.org/officeDocument/2006/relationships/image" Target="../media/image45.svg"/><Relationship Id="rId39" Type="http://schemas.openxmlformats.org/officeDocument/2006/relationships/image" Target="../media/image53.png"/><Relationship Id="rId21" Type="http://schemas.openxmlformats.org/officeDocument/2006/relationships/image" Target="../media/image38.png"/><Relationship Id="rId34" Type="http://schemas.openxmlformats.org/officeDocument/2006/relationships/image" Target="../media/image71.svg"/><Relationship Id="rId42" Type="http://schemas.openxmlformats.org/officeDocument/2006/relationships/image" Target="../media/image78.sv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29" Type="http://schemas.openxmlformats.org/officeDocument/2006/relationships/image" Target="../media/image66.png"/><Relationship Id="rId41" Type="http://schemas.openxmlformats.org/officeDocument/2006/relationships/image" Target="../media/image77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24" Type="http://schemas.openxmlformats.org/officeDocument/2006/relationships/image" Target="../media/image43.svg"/><Relationship Id="rId32" Type="http://schemas.openxmlformats.org/officeDocument/2006/relationships/image" Target="../media/image69.svg"/><Relationship Id="rId37" Type="http://schemas.openxmlformats.org/officeDocument/2006/relationships/image" Target="../media/image51.png"/><Relationship Id="rId40" Type="http://schemas.openxmlformats.org/officeDocument/2006/relationships/image" Target="../media/image54.svg"/><Relationship Id="rId5" Type="http://schemas.openxmlformats.org/officeDocument/2006/relationships/image" Target="../media/image19.png"/><Relationship Id="rId15" Type="http://schemas.openxmlformats.org/officeDocument/2006/relationships/image" Target="../media/image32.png"/><Relationship Id="rId23" Type="http://schemas.openxmlformats.org/officeDocument/2006/relationships/image" Target="../media/image42.png"/><Relationship Id="rId28" Type="http://schemas.openxmlformats.org/officeDocument/2006/relationships/image" Target="../media/image65.svg"/><Relationship Id="rId36" Type="http://schemas.openxmlformats.org/officeDocument/2006/relationships/image" Target="../media/image144.svg"/><Relationship Id="rId10" Type="http://schemas.openxmlformats.org/officeDocument/2006/relationships/image" Target="../media/image24.svg"/><Relationship Id="rId19" Type="http://schemas.openxmlformats.org/officeDocument/2006/relationships/image" Target="../media/image36.png"/><Relationship Id="rId31" Type="http://schemas.openxmlformats.org/officeDocument/2006/relationships/image" Target="../media/image68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Relationship Id="rId27" Type="http://schemas.openxmlformats.org/officeDocument/2006/relationships/image" Target="../media/image64.png"/><Relationship Id="rId30" Type="http://schemas.openxmlformats.org/officeDocument/2006/relationships/image" Target="../media/image67.svg"/><Relationship Id="rId35" Type="http://schemas.openxmlformats.org/officeDocument/2006/relationships/image" Target="../media/image143.png"/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12" Type="http://schemas.openxmlformats.org/officeDocument/2006/relationships/image" Target="../media/image26.svg"/><Relationship Id="rId17" Type="http://schemas.openxmlformats.org/officeDocument/2006/relationships/image" Target="../media/image34.png"/><Relationship Id="rId25" Type="http://schemas.openxmlformats.org/officeDocument/2006/relationships/image" Target="../media/image44.png"/><Relationship Id="rId33" Type="http://schemas.openxmlformats.org/officeDocument/2006/relationships/image" Target="../media/image70.png"/><Relationship Id="rId38" Type="http://schemas.openxmlformats.org/officeDocument/2006/relationships/image" Target="../media/image52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8.xml"/><Relationship Id="rId18" Type="http://schemas.openxmlformats.org/officeDocument/2006/relationships/slide" Target="slide23.xml"/><Relationship Id="rId3" Type="http://schemas.openxmlformats.org/officeDocument/2006/relationships/hyperlink" Target="https://www.wildanimalinitiative.org/blog/trophicinteractions#:~:text=The%20transfer%20of%20energy%20from,more%20colloquially%2C%20a%20food%20chain" TargetMode="External"/><Relationship Id="rId21" Type="http://schemas.openxmlformats.org/officeDocument/2006/relationships/slide" Target="slide28.xml"/><Relationship Id="rId7" Type="http://schemas.openxmlformats.org/officeDocument/2006/relationships/slide" Target="slide8.xml"/><Relationship Id="rId12" Type="http://schemas.openxmlformats.org/officeDocument/2006/relationships/slide" Target="slide13.xml"/><Relationship Id="rId17" Type="http://schemas.openxmlformats.org/officeDocument/2006/relationships/slide" Target="slide22.xml"/><Relationship Id="rId2" Type="http://schemas.openxmlformats.org/officeDocument/2006/relationships/notesSlide" Target="../notesSlides/notesSlide29.xml"/><Relationship Id="rId16" Type="http://schemas.openxmlformats.org/officeDocument/2006/relationships/slide" Target="slide21.xml"/><Relationship Id="rId20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20.xml"/><Relationship Id="rId23" Type="http://schemas.openxmlformats.org/officeDocument/2006/relationships/slide" Target="slide35.xml"/><Relationship Id="rId10" Type="http://schemas.openxmlformats.org/officeDocument/2006/relationships/slide" Target="slide10.xml"/><Relationship Id="rId19" Type="http://schemas.openxmlformats.org/officeDocument/2006/relationships/slide" Target="slide25.xml"/><Relationship Id="rId4" Type="http://schemas.openxmlformats.org/officeDocument/2006/relationships/slide" Target="slide3.xml"/><Relationship Id="rId9" Type="http://schemas.openxmlformats.org/officeDocument/2006/relationships/slide" Target="slide11.xml"/><Relationship Id="rId14" Type="http://schemas.openxmlformats.org/officeDocument/2006/relationships/slide" Target="slide19.xml"/><Relationship Id="rId22" Type="http://schemas.openxmlformats.org/officeDocument/2006/relationships/slide" Target="slide2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isheries.noaa.gov/species/atlantic-halibut" TargetMode="External"/><Relationship Id="rId13" Type="http://schemas.openxmlformats.org/officeDocument/2006/relationships/slide" Target="slide12.xml"/><Relationship Id="rId1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hyperlink" Target="https://www.fisheries.noaa.gov/species/harp-seal" TargetMode="External"/><Relationship Id="rId12" Type="http://schemas.openxmlformats.org/officeDocument/2006/relationships/hyperlink" Target="https://www.sciencedirect.com/science/article/abs/pii/S0048969720330011" TargetMode="External"/><Relationship Id="rId17" Type="http://schemas.openxmlformats.org/officeDocument/2006/relationships/hyperlink" Target="https://en.wikipedia.org/wiki/World_map" TargetMode="External"/><Relationship Id="rId2" Type="http://schemas.openxmlformats.org/officeDocument/2006/relationships/hyperlink" Target="https://www.aqua.dtu.dk/-/media/institutter/aqua/publikationer/forskningsrapporter_301_351/338-2019-essential-fish-habitats.pdf" TargetMode="External"/><Relationship Id="rId16" Type="http://schemas.openxmlformats.org/officeDocument/2006/relationships/hyperlink" Target="https://www.fisheries.noaa.gov/feature-story/noaa-fisheries-leading-united-nations-advancing-ecosystem-approaches-fisher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5" Type="http://schemas.openxmlformats.org/officeDocument/2006/relationships/hyperlink" Target="https://www.fisheries.noaa.gov/species/atlantic-herring" TargetMode="External"/><Relationship Id="rId15" Type="http://schemas.openxmlformats.org/officeDocument/2006/relationships/slide" Target="slide15.xml"/><Relationship Id="rId10" Type="http://schemas.openxmlformats.org/officeDocument/2006/relationships/hyperlink" Target="https://www.amnh.org/explore/ology/ology-cards/193-phytoplankton" TargetMode="External"/><Relationship Id="rId19" Type="http://schemas.openxmlformats.org/officeDocument/2006/relationships/slide" Target="slide3.xml"/><Relationship Id="rId4" Type="http://schemas.openxmlformats.org/officeDocument/2006/relationships/hyperlink" Target="https://h5p.org/h5p/embed/477535" TargetMode="External"/><Relationship Id="rId9" Type="http://schemas.openxmlformats.org/officeDocument/2006/relationships/slide" Target="slide9.xml"/><Relationship Id="rId14" Type="http://schemas.openxmlformats.org/officeDocument/2006/relationships/hyperlink" Target="https://oceanservice.noaa.gov/education/marine-ecosystem-modeling-vr/ocean-food-webs/activity-4.html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45.tiff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.png"/><Relationship Id="rId5" Type="http://schemas.microsoft.com/office/2007/relationships/hdphoto" Target="../media/hdphoto4.wdp"/><Relationship Id="rId4" Type="http://schemas.openxmlformats.org/officeDocument/2006/relationships/image" Target="../media/image146.png"/><Relationship Id="rId9" Type="http://schemas.openxmlformats.org/officeDocument/2006/relationships/slide" Target="sl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7.sv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41.png"/><Relationship Id="rId15" Type="http://schemas.openxmlformats.org/officeDocument/2006/relationships/image" Target="../media/image45.sv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43.svg"/><Relationship Id="rId1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chart" Target="../charts/chart2.xml"/><Relationship Id="rId4" Type="http://schemas.openxmlformats.org/officeDocument/2006/relationships/image" Target="../media/image4.svg"/><Relationship Id="rId9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slide" Target="slide34.xml"/><Relationship Id="rId4" Type="http://schemas.openxmlformats.org/officeDocument/2006/relationships/image" Target="../media/image12.jpeg"/><Relationship Id="rId9" Type="http://schemas.openxmlformats.org/officeDocument/2006/relationships/slide" Target="slide3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slide" Target="slide33.xml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28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11" Type="http://schemas.openxmlformats.org/officeDocument/2006/relationships/image" Target="../media/image34.png"/><Relationship Id="rId5" Type="http://schemas.openxmlformats.org/officeDocument/2006/relationships/image" Target="../media/image28.svg"/><Relationship Id="rId15" Type="http://schemas.openxmlformats.org/officeDocument/2006/relationships/image" Target="../media/image44.png"/><Relationship Id="rId10" Type="http://schemas.openxmlformats.org/officeDocument/2006/relationships/image" Target="../media/image43.svg"/><Relationship Id="rId4" Type="http://schemas.openxmlformats.org/officeDocument/2006/relationships/image" Target="../media/image27.png"/><Relationship Id="rId9" Type="http://schemas.openxmlformats.org/officeDocument/2006/relationships/image" Target="../media/image42.png"/><Relationship Id="rId1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Trophic interactions, empirical approaches and informing fisheries management</a:t>
            </a:r>
            <a:b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en-US" sz="1600" cap="none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part of the PhD comprehensive examination</a:t>
            </a:r>
            <a:endParaRPr lang="en-US" cap="none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Sebastian V. Glindtvad, </a:t>
            </a:r>
          </a:p>
          <a:p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PhD Student</a:t>
            </a:r>
          </a:p>
          <a:p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Centre for Fisheries Ecosystems Research (CFER)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691AD-AB1C-9D76-498E-4B547BDA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4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8901-5F81-0172-7293-5173C88D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anchor="ctr"/>
          <a:lstStyle/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Fatty Acids analysis (FA)</a:t>
            </a:r>
            <a:endParaRPr lang="en-CA" sz="1800" cap="none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A5E21-B27B-CAF7-94B6-D044673D2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10</a:t>
            </a:fld>
            <a:endParaRPr lang="en-CA" dirty="0"/>
          </a:p>
        </p:txBody>
      </p:sp>
      <p:pic>
        <p:nvPicPr>
          <p:cNvPr id="9" name="Picture 8" descr="A diagram of a life cycle&#10;&#10;Description automatically generated">
            <a:extLst>
              <a:ext uri="{FF2B5EF4-FFF2-40B4-BE49-F238E27FC236}">
                <a16:creationId xmlns:a16="http://schemas.microsoft.com/office/drawing/2014/main" id="{E10AF22E-7EEF-A30C-97E1-A81D4B126C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97" y="1532536"/>
            <a:ext cx="5757273" cy="454275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D174197-8959-4D9C-42C8-A19652EF95D5}"/>
              </a:ext>
            </a:extLst>
          </p:cNvPr>
          <p:cNvGrpSpPr/>
          <p:nvPr/>
        </p:nvGrpSpPr>
        <p:grpSpPr>
          <a:xfrm>
            <a:off x="279400" y="6118834"/>
            <a:ext cx="1993900" cy="457200"/>
            <a:chOff x="279400" y="6118834"/>
            <a:chExt cx="1993900" cy="457200"/>
          </a:xfrm>
        </p:grpSpPr>
        <p:pic>
          <p:nvPicPr>
            <p:cNvPr id="4" name="Graphic 3" descr="Anemone and clownfish outline">
              <a:extLst>
                <a:ext uri="{FF2B5EF4-FFF2-40B4-BE49-F238E27FC236}">
                  <a16:creationId xmlns:a16="http://schemas.microsoft.com/office/drawing/2014/main" id="{56DE60CB-F9B0-6893-8D6C-D2C242BA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9400" y="6118834"/>
              <a:ext cx="457200" cy="457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9A2541-7FEB-FF27-FAA3-DE3EA8155F05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Methods</a:t>
              </a:r>
              <a:endParaRPr lang="en-DK" sz="1600" i="1" dirty="0"/>
            </a:p>
          </p:txBody>
        </p:sp>
      </p:grpSp>
      <p:sp>
        <p:nvSpPr>
          <p:cNvPr id="8" name="Footer Placeholder 22">
            <a:extLst>
              <a:ext uri="{FF2B5EF4-FFF2-40B4-BE49-F238E27FC236}">
                <a16:creationId xmlns:a16="http://schemas.microsoft.com/office/drawing/2014/main" id="{95CD6EA3-AE03-2FF1-8313-5AA9861443BD}"/>
              </a:ext>
            </a:extLst>
          </p:cNvPr>
          <p:cNvSpPr txBox="1">
            <a:spLocks/>
          </p:cNvSpPr>
          <p:nvPr/>
        </p:nvSpPr>
        <p:spPr>
          <a:xfrm>
            <a:off x="4092891" y="6329505"/>
            <a:ext cx="2645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03D98A-97C7-0704-2E4F-3E5CDE4663AC}"/>
              </a:ext>
            </a:extLst>
          </p:cNvPr>
          <p:cNvGrpSpPr/>
          <p:nvPr/>
        </p:nvGrpSpPr>
        <p:grpSpPr>
          <a:xfrm>
            <a:off x="6991121" y="1812720"/>
            <a:ext cx="4822727" cy="4114800"/>
            <a:chOff x="7369273" y="1592313"/>
            <a:chExt cx="4822727" cy="4114800"/>
          </a:xfrm>
        </p:grpSpPr>
        <p:sp>
          <p:nvSpPr>
            <p:cNvPr id="19" name="Content Placeholder 13">
              <a:extLst>
                <a:ext uri="{FF2B5EF4-FFF2-40B4-BE49-F238E27FC236}">
                  <a16:creationId xmlns:a16="http://schemas.microsoft.com/office/drawing/2014/main" id="{AA191023-EB2A-981D-3241-044A2EC24F7C}"/>
                </a:ext>
              </a:extLst>
            </p:cNvPr>
            <p:cNvSpPr txBox="1">
              <a:spLocks/>
            </p:cNvSpPr>
            <p:nvPr/>
          </p:nvSpPr>
          <p:spPr>
            <a:xfrm>
              <a:off x="7369273" y="1592313"/>
              <a:ext cx="4822727" cy="41148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effectLst>
              <a:softEdge rad="63500"/>
            </a:effectLst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24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 Medium taxonomic resolution.</a:t>
              </a:r>
            </a:p>
            <a:p>
              <a:pPr marL="571500" indent="-571500">
                <a:buFont typeface="+mj-lt"/>
                <a:buAutoNum type="romanUcPeriod"/>
              </a:pPr>
              <a:endParaRPr lang="en-CA" sz="8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Does not provide prey life stage and size 	information.</a:t>
              </a:r>
            </a:p>
            <a:p>
              <a:pPr marL="0" indent="0">
                <a:buNone/>
              </a:pPr>
              <a:endParaRPr lang="en-US" sz="7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Days to months, dependent on 	tissue type.</a:t>
              </a:r>
            </a:p>
            <a:p>
              <a:pPr marL="0" indent="0">
                <a:buNone/>
              </a:pPr>
              <a:r>
                <a:rPr lang="en-US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Proportion of prey consumed using 	</a:t>
              </a:r>
              <a:r>
                <a:rPr lang="en-CA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quantitative fatty acid signature 	analysis (QFASA).</a:t>
              </a:r>
              <a:endParaRPr lang="en-US" sz="14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sz="16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Can provide position estimate.</a:t>
              </a:r>
              <a:endParaRPr lang="en-DK" sz="16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endParaRPr lang="en-DK" sz="16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endParaRPr lang="en-DK" sz="16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7C8CDBF-4277-B4A3-446A-62D712347733}"/>
                </a:ext>
              </a:extLst>
            </p:cNvPr>
            <p:cNvGrpSpPr/>
            <p:nvPr/>
          </p:nvGrpSpPr>
          <p:grpSpPr>
            <a:xfrm>
              <a:off x="7469107" y="1887472"/>
              <a:ext cx="831673" cy="3733441"/>
              <a:chOff x="10220448" y="1417638"/>
              <a:chExt cx="1025729" cy="4606488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1E3C4C3F-D171-C5CD-736C-08BB64217EA1}"/>
                  </a:ext>
                </a:extLst>
              </p:cNvPr>
              <p:cNvSpPr/>
              <p:nvPr/>
            </p:nvSpPr>
            <p:spPr>
              <a:xfrm>
                <a:off x="10220448" y="1417638"/>
                <a:ext cx="1025728" cy="46064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  <p:pic>
            <p:nvPicPr>
              <p:cNvPr id="22" name="Graphic 21" descr="Magnifying glass with solid fill">
                <a:extLst>
                  <a:ext uri="{FF2B5EF4-FFF2-40B4-BE49-F238E27FC236}">
                    <a16:creationId xmlns:a16="http://schemas.microsoft.com/office/drawing/2014/main" id="{276458B4-0D57-7E06-A4A0-F47FABB0E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327304" y="1417638"/>
                <a:ext cx="847143" cy="801402"/>
              </a:xfrm>
              <a:prstGeom prst="rect">
                <a:avLst/>
              </a:prstGeom>
            </p:spPr>
          </p:pic>
          <p:pic>
            <p:nvPicPr>
              <p:cNvPr id="23" name="Graphic 22" descr="Ruler outline">
                <a:extLst>
                  <a:ext uri="{FF2B5EF4-FFF2-40B4-BE49-F238E27FC236}">
                    <a16:creationId xmlns:a16="http://schemas.microsoft.com/office/drawing/2014/main" id="{1AFBF982-92CB-9A6D-5D6F-C4517E593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265230" y="2322222"/>
                <a:ext cx="953999" cy="902487"/>
              </a:xfrm>
              <a:prstGeom prst="rect">
                <a:avLst/>
              </a:prstGeom>
            </p:spPr>
          </p:pic>
          <p:pic>
            <p:nvPicPr>
              <p:cNvPr id="24" name="Graphic 23" descr="Hourglass 60% with solid fill">
                <a:extLst>
                  <a:ext uri="{FF2B5EF4-FFF2-40B4-BE49-F238E27FC236}">
                    <a16:creationId xmlns:a16="http://schemas.microsoft.com/office/drawing/2014/main" id="{E7BA5F63-57BA-3C67-651D-3A3F9F57B8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341954" y="3371970"/>
                <a:ext cx="800549" cy="757323"/>
              </a:xfrm>
              <a:prstGeom prst="rect">
                <a:avLst/>
              </a:prstGeom>
            </p:spPr>
          </p:pic>
          <p:pic>
            <p:nvPicPr>
              <p:cNvPr id="25" name="Graphic 24" descr="Pyramid with levels outline">
                <a:extLst>
                  <a:ext uri="{FF2B5EF4-FFF2-40B4-BE49-F238E27FC236}">
                    <a16:creationId xmlns:a16="http://schemas.microsoft.com/office/drawing/2014/main" id="{C44C1673-4682-973A-2190-A06DD28BE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255575" y="4979868"/>
                <a:ext cx="990602" cy="969053"/>
              </a:xfrm>
              <a:prstGeom prst="rect">
                <a:avLst/>
              </a:prstGeom>
            </p:spPr>
          </p:pic>
          <p:pic>
            <p:nvPicPr>
              <p:cNvPr id="26" name="Graphic 25" descr="Pie chart outline">
                <a:extLst>
                  <a:ext uri="{FF2B5EF4-FFF2-40B4-BE49-F238E27FC236}">
                    <a16:creationId xmlns:a16="http://schemas.microsoft.com/office/drawing/2014/main" id="{6659DFED-6514-C0FA-0C1A-EB7B74FBD7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255574" y="4142624"/>
                <a:ext cx="990602" cy="937114"/>
              </a:xfrm>
              <a:prstGeom prst="rect">
                <a:avLst/>
              </a:prstGeom>
            </p:spPr>
          </p:pic>
        </p:grpSp>
      </p:grpSp>
      <p:sp>
        <p:nvSpPr>
          <p:cNvPr id="7" name="Footer Placeholder 22">
            <a:extLst>
              <a:ext uri="{FF2B5EF4-FFF2-40B4-BE49-F238E27FC236}">
                <a16:creationId xmlns:a16="http://schemas.microsoft.com/office/drawing/2014/main" id="{8B3215FD-FF10-A015-FAA8-0BBE9275555E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16" action="ppaction://hlinksldjump"/>
              </a:rPr>
              <a:t>9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5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DA9DDA3B-1EF9-F4A7-E151-A99940A241EA}"/>
              </a:ext>
            </a:extLst>
          </p:cNvPr>
          <p:cNvSpPr txBox="1">
            <a:spLocks/>
          </p:cNvSpPr>
          <p:nvPr/>
        </p:nvSpPr>
        <p:spPr>
          <a:xfrm>
            <a:off x="-1" y="274638"/>
            <a:ext cx="12191999" cy="1143000"/>
          </a:xfrm>
          <a:prstGeom prst="rect">
            <a:avLst/>
          </a:prstGeo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 cap="all" spc="50" baseline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Bulk Stable Isotope analysis (BSIA)</a:t>
            </a:r>
            <a:endParaRPr lang="en-CA" sz="1800" cap="none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52A8A-9A56-8442-3FFA-55ED570D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11</a:t>
            </a:fld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574C6F-B462-BC08-6C5C-0F7680AC81A1}"/>
              </a:ext>
            </a:extLst>
          </p:cNvPr>
          <p:cNvGrpSpPr/>
          <p:nvPr/>
        </p:nvGrpSpPr>
        <p:grpSpPr>
          <a:xfrm>
            <a:off x="279400" y="6118834"/>
            <a:ext cx="1993900" cy="457200"/>
            <a:chOff x="279400" y="6118834"/>
            <a:chExt cx="1993900" cy="457200"/>
          </a:xfrm>
        </p:grpSpPr>
        <p:pic>
          <p:nvPicPr>
            <p:cNvPr id="13" name="Graphic 12" descr="Anemone and clownfish outline">
              <a:extLst>
                <a:ext uri="{FF2B5EF4-FFF2-40B4-BE49-F238E27FC236}">
                  <a16:creationId xmlns:a16="http://schemas.microsoft.com/office/drawing/2014/main" id="{AF161ADA-B4DC-8A22-990B-0F690ADC9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9400" y="6118834"/>
              <a:ext cx="457200" cy="457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03EF4C-9FE7-4782-8FCC-9B1AED060EDC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Methods</a:t>
              </a:r>
              <a:endParaRPr lang="en-DK" sz="1600" i="1" dirty="0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33DE877-5288-3A68-D2F9-CF222235097D}"/>
              </a:ext>
            </a:extLst>
          </p:cNvPr>
          <p:cNvSpPr/>
          <p:nvPr/>
        </p:nvSpPr>
        <p:spPr>
          <a:xfrm>
            <a:off x="2653384" y="2091136"/>
            <a:ext cx="1085601" cy="3298555"/>
          </a:xfrm>
          <a:prstGeom prst="rect">
            <a:avLst/>
          </a:prstGeom>
          <a:solidFill>
            <a:schemeClr val="accent6">
              <a:lumMod val="40000"/>
              <a:lumOff val="60000"/>
              <a:alpha val="50196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DK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462D06-2330-160F-3BBC-13D650089498}"/>
              </a:ext>
            </a:extLst>
          </p:cNvPr>
          <p:cNvCxnSpPr>
            <a:cxnSpLocks/>
          </p:cNvCxnSpPr>
          <p:nvPr/>
        </p:nvCxnSpPr>
        <p:spPr>
          <a:xfrm>
            <a:off x="888271" y="1885081"/>
            <a:ext cx="0" cy="3503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47DD3B-B151-7852-EED1-47CB6BD51CBB}"/>
              </a:ext>
            </a:extLst>
          </p:cNvPr>
          <p:cNvCxnSpPr>
            <a:cxnSpLocks/>
          </p:cNvCxnSpPr>
          <p:nvPr/>
        </p:nvCxnSpPr>
        <p:spPr>
          <a:xfrm flipH="1">
            <a:off x="888271" y="5388392"/>
            <a:ext cx="4855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796268-534A-0E92-C62E-20E61BBE7BEB}"/>
              </a:ext>
            </a:extLst>
          </p:cNvPr>
          <p:cNvSpPr txBox="1"/>
          <p:nvPr/>
        </p:nvSpPr>
        <p:spPr>
          <a:xfrm>
            <a:off x="1227744" y="5378715"/>
            <a:ext cx="349402" cy="312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-25</a:t>
            </a:r>
            <a:endParaRPr lang="en-DK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5239D-8AC5-67B2-E94B-49CA02F9F7FA}"/>
              </a:ext>
            </a:extLst>
          </p:cNvPr>
          <p:cNvSpPr/>
          <p:nvPr/>
        </p:nvSpPr>
        <p:spPr>
          <a:xfrm>
            <a:off x="1244545" y="2095655"/>
            <a:ext cx="1085601" cy="3292737"/>
          </a:xfrm>
          <a:prstGeom prst="rect">
            <a:avLst/>
          </a:prstGeom>
          <a:solidFill>
            <a:srgbClr val="36AFCE">
              <a:alpha val="50196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DK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1FE2B1-35D1-7FB4-7296-287129B24C91}"/>
              </a:ext>
            </a:extLst>
          </p:cNvPr>
          <p:cNvSpPr/>
          <p:nvPr/>
        </p:nvSpPr>
        <p:spPr>
          <a:xfrm>
            <a:off x="4035873" y="2095655"/>
            <a:ext cx="1085601" cy="3292737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DK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DC2993-14EB-106F-3205-0CF6FBC240C2}"/>
              </a:ext>
            </a:extLst>
          </p:cNvPr>
          <p:cNvSpPr txBox="1"/>
          <p:nvPr/>
        </p:nvSpPr>
        <p:spPr>
          <a:xfrm>
            <a:off x="5687504" y="4392574"/>
            <a:ext cx="203458" cy="312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  <a:endParaRPr lang="en-DK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F81CD9-DEA8-13F2-0108-CA13712F91E9}"/>
              </a:ext>
            </a:extLst>
          </p:cNvPr>
          <p:cNvSpPr txBox="1"/>
          <p:nvPr/>
        </p:nvSpPr>
        <p:spPr>
          <a:xfrm>
            <a:off x="5685423" y="3537045"/>
            <a:ext cx="203458" cy="312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</a:t>
            </a:r>
            <a:endParaRPr lang="en-DK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C37161-6151-AADB-F41A-F11C31C04011}"/>
              </a:ext>
            </a:extLst>
          </p:cNvPr>
          <p:cNvSpPr txBox="1"/>
          <p:nvPr/>
        </p:nvSpPr>
        <p:spPr>
          <a:xfrm>
            <a:off x="5690609" y="2664493"/>
            <a:ext cx="203458" cy="312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</a:t>
            </a:r>
            <a:endParaRPr lang="en-DK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6A90AD5-6973-95BD-C7BA-C443DB44289D}"/>
              </a:ext>
            </a:extLst>
          </p:cNvPr>
          <p:cNvCxnSpPr>
            <a:cxnSpLocks/>
          </p:cNvCxnSpPr>
          <p:nvPr/>
        </p:nvCxnSpPr>
        <p:spPr>
          <a:xfrm flipH="1">
            <a:off x="888270" y="4554242"/>
            <a:ext cx="48557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601992-3026-390E-E2A4-B4EB65EB6869}"/>
              </a:ext>
            </a:extLst>
          </p:cNvPr>
          <p:cNvCxnSpPr>
            <a:cxnSpLocks/>
          </p:cNvCxnSpPr>
          <p:nvPr/>
        </p:nvCxnSpPr>
        <p:spPr>
          <a:xfrm flipH="1">
            <a:off x="888270" y="3693226"/>
            <a:ext cx="48557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A4BCB-6613-4867-A817-3DC0D06DF065}"/>
              </a:ext>
            </a:extLst>
          </p:cNvPr>
          <p:cNvCxnSpPr>
            <a:cxnSpLocks/>
          </p:cNvCxnSpPr>
          <p:nvPr/>
        </p:nvCxnSpPr>
        <p:spPr>
          <a:xfrm flipH="1">
            <a:off x="888270" y="3004659"/>
            <a:ext cx="48557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 descr="Atlantic Herring | NOAA Fisheries">
            <a:extLst>
              <a:ext uri="{FF2B5EF4-FFF2-40B4-BE49-F238E27FC236}">
                <a16:creationId xmlns:a16="http://schemas.microsoft.com/office/drawing/2014/main" id="{D77466F3-D223-49CE-C03E-89ACD079D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269" y="2850311"/>
            <a:ext cx="274442" cy="2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E76A4D0-C11D-4C1E-3691-8A791DA06771}"/>
              </a:ext>
            </a:extLst>
          </p:cNvPr>
          <p:cNvGrpSpPr/>
          <p:nvPr/>
        </p:nvGrpSpPr>
        <p:grpSpPr>
          <a:xfrm>
            <a:off x="1634455" y="3470316"/>
            <a:ext cx="525619" cy="516953"/>
            <a:chOff x="458044" y="4956323"/>
            <a:chExt cx="1033990" cy="79962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55422FF-2D2C-7982-1163-47F8CF8DB590}"/>
                </a:ext>
              </a:extLst>
            </p:cNvPr>
            <p:cNvSpPr/>
            <p:nvPr/>
          </p:nvSpPr>
          <p:spPr>
            <a:xfrm>
              <a:off x="458044" y="4956323"/>
              <a:ext cx="1033990" cy="7996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39" name="Picture 38" descr="A picture containing art&#10;&#10;Description automatically generated with medium confidence">
              <a:extLst>
                <a:ext uri="{FF2B5EF4-FFF2-40B4-BE49-F238E27FC236}">
                  <a16:creationId xmlns:a16="http://schemas.microsoft.com/office/drawing/2014/main" id="{AC74677B-B264-6CA8-9A8C-629F74A26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871" y="5102529"/>
              <a:ext cx="191553" cy="191553"/>
            </a:xfrm>
            <a:prstGeom prst="rect">
              <a:avLst/>
            </a:prstGeom>
          </p:spPr>
        </p:pic>
        <p:pic>
          <p:nvPicPr>
            <p:cNvPr id="40" name="Picture 39" descr="A picture containing art&#10;&#10;Description automatically generated with medium confidence">
              <a:extLst>
                <a:ext uri="{FF2B5EF4-FFF2-40B4-BE49-F238E27FC236}">
                  <a16:creationId xmlns:a16="http://schemas.microsoft.com/office/drawing/2014/main" id="{ED172F0C-A34C-EADA-60B7-FA448BBA5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882" y="5430352"/>
              <a:ext cx="191553" cy="191553"/>
            </a:xfrm>
            <a:prstGeom prst="rect">
              <a:avLst/>
            </a:prstGeom>
          </p:spPr>
        </p:pic>
        <p:pic>
          <p:nvPicPr>
            <p:cNvPr id="41" name="Picture 40" descr="A picture containing art&#10;&#10;Description automatically generated with medium confidence">
              <a:extLst>
                <a:ext uri="{FF2B5EF4-FFF2-40B4-BE49-F238E27FC236}">
                  <a16:creationId xmlns:a16="http://schemas.microsoft.com/office/drawing/2014/main" id="{8C7C5352-291C-7D5F-E702-2DEDA139D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237" y="5278621"/>
              <a:ext cx="191553" cy="191553"/>
            </a:xfrm>
            <a:prstGeom prst="rect">
              <a:avLst/>
            </a:prstGeom>
          </p:spPr>
        </p:pic>
        <p:pic>
          <p:nvPicPr>
            <p:cNvPr id="42" name="Picture 41" descr="A picture containing art&#10;&#10;Description automatically generated with medium confidence">
              <a:extLst>
                <a:ext uri="{FF2B5EF4-FFF2-40B4-BE49-F238E27FC236}">
                  <a16:creationId xmlns:a16="http://schemas.microsoft.com/office/drawing/2014/main" id="{B3BD937A-EE08-8090-A901-30CC443D7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424" y="5324946"/>
              <a:ext cx="191553" cy="191553"/>
            </a:xfrm>
            <a:prstGeom prst="rect">
              <a:avLst/>
            </a:prstGeom>
          </p:spPr>
        </p:pic>
        <p:pic>
          <p:nvPicPr>
            <p:cNvPr id="43" name="Picture 42" descr="A picture containing art&#10;&#10;Description automatically generated with medium confidence">
              <a:extLst>
                <a:ext uri="{FF2B5EF4-FFF2-40B4-BE49-F238E27FC236}">
                  <a16:creationId xmlns:a16="http://schemas.microsoft.com/office/drawing/2014/main" id="{23915468-EA78-E16C-ED52-3A7AA021D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29" y="5236910"/>
              <a:ext cx="191553" cy="191553"/>
            </a:xfrm>
            <a:prstGeom prst="rect">
              <a:avLst/>
            </a:prstGeom>
          </p:spPr>
        </p:pic>
        <p:pic>
          <p:nvPicPr>
            <p:cNvPr id="44" name="Picture 43" descr="A picture containing art&#10;&#10;Description automatically generated with medium confidence">
              <a:extLst>
                <a:ext uri="{FF2B5EF4-FFF2-40B4-BE49-F238E27FC236}">
                  <a16:creationId xmlns:a16="http://schemas.microsoft.com/office/drawing/2014/main" id="{D8895242-2040-DDFC-52DB-658D17324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759" y="5102529"/>
              <a:ext cx="191553" cy="191553"/>
            </a:xfrm>
            <a:prstGeom prst="rect">
              <a:avLst/>
            </a:prstGeom>
          </p:spPr>
        </p:pic>
        <p:pic>
          <p:nvPicPr>
            <p:cNvPr id="45" name="Picture 44" descr="A picture containing art&#10;&#10;Description automatically generated with medium confidence">
              <a:extLst>
                <a:ext uri="{FF2B5EF4-FFF2-40B4-BE49-F238E27FC236}">
                  <a16:creationId xmlns:a16="http://schemas.microsoft.com/office/drawing/2014/main" id="{3063E68E-BC26-41F2-1DC8-816ED2F90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796" y="5478965"/>
              <a:ext cx="191553" cy="191553"/>
            </a:xfrm>
            <a:prstGeom prst="rect">
              <a:avLst/>
            </a:prstGeom>
          </p:spPr>
        </p:pic>
        <p:pic>
          <p:nvPicPr>
            <p:cNvPr id="46" name="Picture 45" descr="A picture containing art&#10;&#10;Description automatically generated with medium confidence">
              <a:extLst>
                <a:ext uri="{FF2B5EF4-FFF2-40B4-BE49-F238E27FC236}">
                  <a16:creationId xmlns:a16="http://schemas.microsoft.com/office/drawing/2014/main" id="{D22FD693-1873-E8C8-F0CF-0223869A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559" y="5324945"/>
              <a:ext cx="191553" cy="191553"/>
            </a:xfrm>
            <a:prstGeom prst="rect">
              <a:avLst/>
            </a:prstGeom>
          </p:spPr>
        </p:pic>
        <p:pic>
          <p:nvPicPr>
            <p:cNvPr id="47" name="Picture 46" descr="A picture containing art&#10;&#10;Description automatically generated with medium confidence">
              <a:extLst>
                <a:ext uri="{FF2B5EF4-FFF2-40B4-BE49-F238E27FC236}">
                  <a16:creationId xmlns:a16="http://schemas.microsoft.com/office/drawing/2014/main" id="{87D8DA04-7CB4-753F-F4C0-1A36A67B5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54" y="5389131"/>
              <a:ext cx="191553" cy="191553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2F5FEE0-6659-C131-0505-64A3EF18F52E}"/>
              </a:ext>
            </a:extLst>
          </p:cNvPr>
          <p:cNvGrpSpPr/>
          <p:nvPr/>
        </p:nvGrpSpPr>
        <p:grpSpPr>
          <a:xfrm>
            <a:off x="4444915" y="2684230"/>
            <a:ext cx="563078" cy="596791"/>
            <a:chOff x="3253575" y="3995307"/>
            <a:chExt cx="996850" cy="80583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2252660-5E9A-4172-76A4-C38FDCCB8F55}"/>
                </a:ext>
              </a:extLst>
            </p:cNvPr>
            <p:cNvSpPr/>
            <p:nvPr/>
          </p:nvSpPr>
          <p:spPr>
            <a:xfrm>
              <a:off x="3253575" y="3995307"/>
              <a:ext cx="996850" cy="80583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49" name="Picture 48" descr="A close up of a shrimp&#10;&#10;Description automatically generated with medium confidence">
              <a:extLst>
                <a:ext uri="{FF2B5EF4-FFF2-40B4-BE49-F238E27FC236}">
                  <a16:creationId xmlns:a16="http://schemas.microsoft.com/office/drawing/2014/main" id="{0242D9BC-3291-2415-EB77-B638D9C95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287" y="4239390"/>
              <a:ext cx="277704" cy="198611"/>
            </a:xfrm>
            <a:prstGeom prst="rect">
              <a:avLst/>
            </a:prstGeom>
          </p:spPr>
        </p:pic>
        <p:pic>
          <p:nvPicPr>
            <p:cNvPr id="50" name="Picture 49" descr="A close up of a shrimp&#10;&#10;Description automatically generated with medium confidence">
              <a:extLst>
                <a:ext uri="{FF2B5EF4-FFF2-40B4-BE49-F238E27FC236}">
                  <a16:creationId xmlns:a16="http://schemas.microsoft.com/office/drawing/2014/main" id="{D70CD5A8-E36A-DA0E-D264-8AFC63E7B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6805" y="4481467"/>
              <a:ext cx="277704" cy="198611"/>
            </a:xfrm>
            <a:prstGeom prst="rect">
              <a:avLst/>
            </a:prstGeom>
          </p:spPr>
        </p:pic>
        <p:pic>
          <p:nvPicPr>
            <p:cNvPr id="51" name="Picture 50" descr="A close up of a shrimp&#10;&#10;Description automatically generated with medium confidence">
              <a:extLst>
                <a:ext uri="{FF2B5EF4-FFF2-40B4-BE49-F238E27FC236}">
                  <a16:creationId xmlns:a16="http://schemas.microsoft.com/office/drawing/2014/main" id="{605515FE-3AB3-E718-3105-13A4CEFB6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3131" y="4389310"/>
              <a:ext cx="277704" cy="198611"/>
            </a:xfrm>
            <a:prstGeom prst="rect">
              <a:avLst/>
            </a:prstGeom>
          </p:spPr>
        </p:pic>
        <p:pic>
          <p:nvPicPr>
            <p:cNvPr id="52" name="Picture 51" descr="A close up of a shrimp&#10;&#10;Description automatically generated with medium confidence">
              <a:extLst>
                <a:ext uri="{FF2B5EF4-FFF2-40B4-BE49-F238E27FC236}">
                  <a16:creationId xmlns:a16="http://schemas.microsoft.com/office/drawing/2014/main" id="{2C8ECBB1-0340-432E-D8F0-E95A36473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6906" y="4112165"/>
              <a:ext cx="277704" cy="198611"/>
            </a:xfrm>
            <a:prstGeom prst="rect">
              <a:avLst/>
            </a:prstGeom>
          </p:spPr>
        </p:pic>
        <p:pic>
          <p:nvPicPr>
            <p:cNvPr id="53" name="Picture 52" descr="A close up of a shrimp&#10;&#10;Description automatically generated with medium confidence">
              <a:extLst>
                <a:ext uri="{FF2B5EF4-FFF2-40B4-BE49-F238E27FC236}">
                  <a16:creationId xmlns:a16="http://schemas.microsoft.com/office/drawing/2014/main" id="{8D1CC8D6-9ED8-C305-A987-C1B314F27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990" y="4315218"/>
              <a:ext cx="277704" cy="198611"/>
            </a:xfrm>
            <a:prstGeom prst="rect">
              <a:avLst/>
            </a:prstGeom>
          </p:spPr>
        </p:pic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6CB2093-A2F1-19CA-9227-3F0AE6F592EE}"/>
              </a:ext>
            </a:extLst>
          </p:cNvPr>
          <p:cNvCxnSpPr>
            <a:cxnSpLocks/>
          </p:cNvCxnSpPr>
          <p:nvPr/>
        </p:nvCxnSpPr>
        <p:spPr>
          <a:xfrm flipV="1">
            <a:off x="1977500" y="3203960"/>
            <a:ext cx="92231" cy="239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90EC35F-C8CD-019A-0539-9F4A10379B35}"/>
              </a:ext>
            </a:extLst>
          </p:cNvPr>
          <p:cNvCxnSpPr>
            <a:cxnSpLocks/>
          </p:cNvCxnSpPr>
          <p:nvPr/>
        </p:nvCxnSpPr>
        <p:spPr>
          <a:xfrm flipV="1">
            <a:off x="2189675" y="2507438"/>
            <a:ext cx="131436" cy="426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36D3445-8BB4-6885-1178-C0FA0C0F2853}"/>
              </a:ext>
            </a:extLst>
          </p:cNvPr>
          <p:cNvCxnSpPr>
            <a:cxnSpLocks/>
          </p:cNvCxnSpPr>
          <p:nvPr/>
        </p:nvCxnSpPr>
        <p:spPr>
          <a:xfrm flipV="1">
            <a:off x="4681827" y="3283113"/>
            <a:ext cx="38433" cy="1917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2276B99-AA63-79B8-7C20-90EDA3B74B8F}"/>
              </a:ext>
            </a:extLst>
          </p:cNvPr>
          <p:cNvCxnSpPr>
            <a:cxnSpLocks/>
          </p:cNvCxnSpPr>
          <p:nvPr/>
        </p:nvCxnSpPr>
        <p:spPr>
          <a:xfrm flipV="1">
            <a:off x="4856683" y="2374237"/>
            <a:ext cx="160364" cy="3537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ight Brace 62">
            <a:extLst>
              <a:ext uri="{FF2B5EF4-FFF2-40B4-BE49-F238E27FC236}">
                <a16:creationId xmlns:a16="http://schemas.microsoft.com/office/drawing/2014/main" id="{BBBBD985-58C2-2307-B9A5-CB80147DF3F4}"/>
              </a:ext>
            </a:extLst>
          </p:cNvPr>
          <p:cNvSpPr/>
          <p:nvPr/>
        </p:nvSpPr>
        <p:spPr>
          <a:xfrm>
            <a:off x="5873103" y="3004659"/>
            <a:ext cx="319992" cy="69259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096" name="TextBox 4095">
            <a:extLst>
              <a:ext uri="{FF2B5EF4-FFF2-40B4-BE49-F238E27FC236}">
                <a16:creationId xmlns:a16="http://schemas.microsoft.com/office/drawing/2014/main" id="{C919C552-6624-5765-2FB9-A9B5FD1092E5}"/>
              </a:ext>
            </a:extLst>
          </p:cNvPr>
          <p:cNvSpPr txBox="1"/>
          <p:nvPr/>
        </p:nvSpPr>
        <p:spPr>
          <a:xfrm rot="5400000">
            <a:off x="5888241" y="3043663"/>
            <a:ext cx="1000897" cy="312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Trophic level</a:t>
            </a:r>
            <a:endParaRPr lang="en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27F5CE-F85E-1D0C-F84B-7BD6D382513B}"/>
                  </a:ext>
                </a:extLst>
              </p:cNvPr>
              <p:cNvSpPr txBox="1"/>
              <p:nvPr/>
            </p:nvSpPr>
            <p:spPr>
              <a:xfrm>
                <a:off x="2828294" y="5700150"/>
                <a:ext cx="536340" cy="366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K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sPre>
                    </m:oMath>
                  </m:oMathPara>
                </a14:m>
                <a:endParaRPr lang="en-DK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27F5CE-F85E-1D0C-F84B-7BD6D3825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294" y="5700150"/>
                <a:ext cx="536340" cy="366037"/>
              </a:xfrm>
              <a:prstGeom prst="rect">
                <a:avLst/>
              </a:prstGeom>
              <a:blipFill>
                <a:blip r:embed="rId8"/>
                <a:stretch>
                  <a:fillRect r="-30682" b="-11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DF19DC-57F2-86D7-6DE5-21A8B7013831}"/>
                  </a:ext>
                </a:extLst>
              </p:cNvPr>
              <p:cNvSpPr txBox="1"/>
              <p:nvPr/>
            </p:nvSpPr>
            <p:spPr>
              <a:xfrm rot="16200000">
                <a:off x="-3599" y="3552207"/>
                <a:ext cx="697768" cy="295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K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Pre>
                        <m:sPre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sPre>
                    </m:oMath>
                  </m:oMathPara>
                </a14:m>
                <a:endParaRPr lang="en-DK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DF19DC-57F2-86D7-6DE5-21A8B7013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599" y="3552207"/>
                <a:ext cx="697768" cy="295262"/>
              </a:xfrm>
              <a:prstGeom prst="rect">
                <a:avLst/>
              </a:prstGeom>
              <a:blipFill>
                <a:blip r:embed="rId9"/>
                <a:stretch>
                  <a:fillRect t="-6140" r="-3673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30293C7-3DFD-E934-334C-E82B9234249B}"/>
              </a:ext>
            </a:extLst>
          </p:cNvPr>
          <p:cNvSpPr txBox="1"/>
          <p:nvPr/>
        </p:nvSpPr>
        <p:spPr>
          <a:xfrm>
            <a:off x="5713511" y="5222320"/>
            <a:ext cx="203458" cy="312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0</a:t>
            </a:r>
            <a:endParaRPr lang="en-DK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F7F6F1-62EB-4369-3E8E-9257AE11F92E}"/>
              </a:ext>
            </a:extLst>
          </p:cNvPr>
          <p:cNvSpPr txBox="1"/>
          <p:nvPr/>
        </p:nvSpPr>
        <p:spPr>
          <a:xfrm>
            <a:off x="1801392" y="5378403"/>
            <a:ext cx="349402" cy="312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-23</a:t>
            </a:r>
            <a:endParaRPr lang="en-DK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388600-6167-3C79-B174-C9225BFA4F29}"/>
              </a:ext>
            </a:extLst>
          </p:cNvPr>
          <p:cNvSpPr txBox="1"/>
          <p:nvPr/>
        </p:nvSpPr>
        <p:spPr>
          <a:xfrm>
            <a:off x="3249693" y="5376488"/>
            <a:ext cx="349402" cy="312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-19</a:t>
            </a:r>
            <a:endParaRPr lang="en-DK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998C6-ABD4-D130-BAE6-21E7F09579D4}"/>
              </a:ext>
            </a:extLst>
          </p:cNvPr>
          <p:cNvSpPr txBox="1"/>
          <p:nvPr/>
        </p:nvSpPr>
        <p:spPr>
          <a:xfrm>
            <a:off x="2678416" y="5377182"/>
            <a:ext cx="349402" cy="312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-21</a:t>
            </a:r>
            <a:endParaRPr lang="en-DK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D1FE5A-2AA5-1FBA-E3EA-5B675D0CDB05}"/>
              </a:ext>
            </a:extLst>
          </p:cNvPr>
          <p:cNvSpPr txBox="1"/>
          <p:nvPr/>
        </p:nvSpPr>
        <p:spPr>
          <a:xfrm>
            <a:off x="4078851" y="5383998"/>
            <a:ext cx="349402" cy="312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-17</a:t>
            </a:r>
            <a:endParaRPr lang="en-DK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8AC969-E234-A9EC-C76F-F0760EC7E18F}"/>
              </a:ext>
            </a:extLst>
          </p:cNvPr>
          <p:cNvSpPr txBox="1"/>
          <p:nvPr/>
        </p:nvSpPr>
        <p:spPr>
          <a:xfrm>
            <a:off x="4619058" y="5390044"/>
            <a:ext cx="349402" cy="312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-15</a:t>
            </a:r>
            <a:endParaRPr lang="en-DK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253FC7-0F14-2A65-E228-61A4E948738C}"/>
              </a:ext>
            </a:extLst>
          </p:cNvPr>
          <p:cNvSpPr txBox="1"/>
          <p:nvPr/>
        </p:nvSpPr>
        <p:spPr>
          <a:xfrm rot="16200000">
            <a:off x="569732" y="4439421"/>
            <a:ext cx="264474" cy="249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74B6EA6-4EA8-BE30-2CE8-DC2699FEFCB8}"/>
              </a:ext>
            </a:extLst>
          </p:cNvPr>
          <p:cNvSpPr txBox="1"/>
          <p:nvPr/>
        </p:nvSpPr>
        <p:spPr>
          <a:xfrm rot="16200000">
            <a:off x="515536" y="3618083"/>
            <a:ext cx="372865" cy="249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4463E1-6A3F-1AB1-DBF1-0E2DC98720AA}"/>
              </a:ext>
            </a:extLst>
          </p:cNvPr>
          <p:cNvSpPr txBox="1"/>
          <p:nvPr/>
        </p:nvSpPr>
        <p:spPr>
          <a:xfrm rot="16200000">
            <a:off x="528039" y="2934494"/>
            <a:ext cx="372865" cy="249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72836E-2089-4984-165B-55E7F5AE9960}"/>
              </a:ext>
            </a:extLst>
          </p:cNvPr>
          <p:cNvSpPr txBox="1"/>
          <p:nvPr/>
        </p:nvSpPr>
        <p:spPr>
          <a:xfrm rot="16200000">
            <a:off x="521358" y="2228485"/>
            <a:ext cx="372865" cy="249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16</a:t>
            </a:r>
          </a:p>
        </p:txBody>
      </p:sp>
      <p:pic>
        <p:nvPicPr>
          <p:cNvPr id="4100" name="Picture 4099" descr="Atlantic Herring | NOAA Fisheries">
            <a:extLst>
              <a:ext uri="{FF2B5EF4-FFF2-40B4-BE49-F238E27FC236}">
                <a16:creationId xmlns:a16="http://schemas.microsoft.com/office/drawing/2014/main" id="{7F03F435-EF8A-03AE-181F-8F011BC57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54" y="2970159"/>
            <a:ext cx="274442" cy="2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4100" descr="Atlantic Herring | NOAA Fisheries">
            <a:extLst>
              <a:ext uri="{FF2B5EF4-FFF2-40B4-BE49-F238E27FC236}">
                <a16:creationId xmlns:a16="http://schemas.microsoft.com/office/drawing/2014/main" id="{17CAFE67-7B07-7BD7-103A-1A8738047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006" y="2870577"/>
            <a:ext cx="274442" cy="2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97" name="Straight Connector 4096">
            <a:extLst>
              <a:ext uri="{FF2B5EF4-FFF2-40B4-BE49-F238E27FC236}">
                <a16:creationId xmlns:a16="http://schemas.microsoft.com/office/drawing/2014/main" id="{1E66BC00-F08E-933E-4C6D-29287D0666EB}"/>
              </a:ext>
            </a:extLst>
          </p:cNvPr>
          <p:cNvCxnSpPr>
            <a:cxnSpLocks/>
          </p:cNvCxnSpPr>
          <p:nvPr/>
        </p:nvCxnSpPr>
        <p:spPr>
          <a:xfrm flipH="1">
            <a:off x="882247" y="2317641"/>
            <a:ext cx="48557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tlantic Cod | NOAA Fisheries">
            <a:extLst>
              <a:ext uri="{FF2B5EF4-FFF2-40B4-BE49-F238E27FC236}">
                <a16:creationId xmlns:a16="http://schemas.microsoft.com/office/drawing/2014/main" id="{BBA924CA-1869-8523-700C-AA4F17B5A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66063" y="2046397"/>
            <a:ext cx="612360" cy="54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Atlantic Cod | NOAA Fisheries">
            <a:extLst>
              <a:ext uri="{FF2B5EF4-FFF2-40B4-BE49-F238E27FC236}">
                <a16:creationId xmlns:a16="http://schemas.microsoft.com/office/drawing/2014/main" id="{3BADA3CF-B39D-F8EF-0113-26689C8B3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52190" y="2009948"/>
            <a:ext cx="653740" cy="5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13" name="Straight Arrow Connector 4112">
            <a:extLst>
              <a:ext uri="{FF2B5EF4-FFF2-40B4-BE49-F238E27FC236}">
                <a16:creationId xmlns:a16="http://schemas.microsoft.com/office/drawing/2014/main" id="{E732DB75-047B-BB83-0F55-DE38A84220E4}"/>
              </a:ext>
            </a:extLst>
          </p:cNvPr>
          <p:cNvCxnSpPr>
            <a:cxnSpLocks/>
          </p:cNvCxnSpPr>
          <p:nvPr/>
        </p:nvCxnSpPr>
        <p:spPr>
          <a:xfrm flipV="1">
            <a:off x="2601743" y="2486464"/>
            <a:ext cx="815806" cy="461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16" name="Straight Arrow Connector 4115">
            <a:extLst>
              <a:ext uri="{FF2B5EF4-FFF2-40B4-BE49-F238E27FC236}">
                <a16:creationId xmlns:a16="http://schemas.microsoft.com/office/drawing/2014/main" id="{6D8E1131-199F-E05D-C381-F4418BD7E4BD}"/>
              </a:ext>
            </a:extLst>
          </p:cNvPr>
          <p:cNvCxnSpPr>
            <a:cxnSpLocks/>
          </p:cNvCxnSpPr>
          <p:nvPr/>
        </p:nvCxnSpPr>
        <p:spPr>
          <a:xfrm flipH="1" flipV="1">
            <a:off x="4026819" y="2481697"/>
            <a:ext cx="395897" cy="2651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20" name="Graphic 4119" descr="Seaweed with solid fill">
            <a:extLst>
              <a:ext uri="{FF2B5EF4-FFF2-40B4-BE49-F238E27FC236}">
                <a16:creationId xmlns:a16="http://schemas.microsoft.com/office/drawing/2014/main" id="{DF68ECD9-6FCE-CB3D-7B4A-E6D2E1B24B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81324" y="4319177"/>
            <a:ext cx="405703" cy="508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F470E5-B243-9013-4B7D-496CE9C051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1606" y="4444676"/>
            <a:ext cx="471218" cy="40582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52FBBF-59AC-D42B-999D-BEC70B22FBA4}"/>
              </a:ext>
            </a:extLst>
          </p:cNvPr>
          <p:cNvCxnSpPr>
            <a:cxnSpLocks/>
          </p:cNvCxnSpPr>
          <p:nvPr/>
        </p:nvCxnSpPr>
        <p:spPr>
          <a:xfrm flipV="1">
            <a:off x="1688106" y="4008603"/>
            <a:ext cx="120119" cy="385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4EAB1B-FDF1-32A6-911A-B99CECB43904}"/>
              </a:ext>
            </a:extLst>
          </p:cNvPr>
          <p:cNvSpPr txBox="1"/>
          <p:nvPr/>
        </p:nvSpPr>
        <p:spPr>
          <a:xfrm>
            <a:off x="1316190" y="4940510"/>
            <a:ext cx="789322" cy="269696"/>
          </a:xfrm>
          <a:prstGeom prst="rect">
            <a:avLst/>
          </a:prstGeom>
          <a:noFill/>
          <a:effectLst>
            <a:softEdge rad="63500"/>
          </a:effectLst>
        </p:spPr>
        <p:txBody>
          <a:bodyPr vert="horz" wrap="none" lIns="91440" tIns="45720" rIns="91440" bIns="45720" rtlCol="0" anchor="ctr" anchorCtr="0">
            <a:noAutofit/>
          </a:bodyPr>
          <a:lstStyle/>
          <a:p>
            <a:pPr algn="ctr"/>
            <a:r>
              <a:rPr lang="en-CA" sz="1100" dirty="0"/>
              <a:t>Phytoplankton</a:t>
            </a:r>
            <a:endParaRPr lang="en-DK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82C898-078F-3170-DB1B-DCFA4382CC99}"/>
              </a:ext>
            </a:extLst>
          </p:cNvPr>
          <p:cNvSpPr txBox="1"/>
          <p:nvPr/>
        </p:nvSpPr>
        <p:spPr>
          <a:xfrm>
            <a:off x="2793157" y="4949575"/>
            <a:ext cx="789322" cy="269696"/>
          </a:xfrm>
          <a:prstGeom prst="rect">
            <a:avLst/>
          </a:prstGeom>
          <a:noFill/>
          <a:effectLst>
            <a:softEdge rad="63500"/>
          </a:effectLst>
        </p:spPr>
        <p:txBody>
          <a:bodyPr vert="horz" wrap="none" lIns="91440" tIns="45720" rIns="91440" bIns="45720" rtlCol="0" anchor="ctr" anchorCtr="0">
            <a:noAutofit/>
          </a:bodyPr>
          <a:lstStyle/>
          <a:p>
            <a:pPr algn="ctr"/>
            <a:r>
              <a:rPr lang="en-CA" sz="1100" dirty="0" err="1"/>
              <a:t>Makroalge</a:t>
            </a:r>
            <a:endParaRPr lang="en-DK" dirty="0"/>
          </a:p>
        </p:txBody>
      </p:sp>
      <p:sp>
        <p:nvSpPr>
          <p:cNvPr id="4099" name="TextBox 4098">
            <a:extLst>
              <a:ext uri="{FF2B5EF4-FFF2-40B4-BE49-F238E27FC236}">
                <a16:creationId xmlns:a16="http://schemas.microsoft.com/office/drawing/2014/main" id="{9565827F-3068-EB63-CD11-5F733D0F8CC3}"/>
              </a:ext>
            </a:extLst>
          </p:cNvPr>
          <p:cNvSpPr txBox="1"/>
          <p:nvPr/>
        </p:nvSpPr>
        <p:spPr>
          <a:xfrm>
            <a:off x="4148388" y="4940639"/>
            <a:ext cx="789322" cy="269696"/>
          </a:xfrm>
          <a:prstGeom prst="rect">
            <a:avLst/>
          </a:prstGeom>
          <a:noFill/>
          <a:effectLst>
            <a:softEdge rad="63500"/>
          </a:effectLst>
        </p:spPr>
        <p:txBody>
          <a:bodyPr vert="horz" wrap="none" lIns="91440" tIns="45720" rIns="91440" bIns="45720" rtlCol="0" anchor="ctr" anchorCtr="0">
            <a:noAutofit/>
          </a:bodyPr>
          <a:lstStyle/>
          <a:p>
            <a:pPr algn="ctr"/>
            <a:r>
              <a:rPr lang="en-CA" sz="1100" dirty="0" err="1"/>
              <a:t>Microalge</a:t>
            </a:r>
            <a:endParaRPr lang="en-D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93802C-DF8A-32A7-F719-4A2599CC5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552" y="4417707"/>
            <a:ext cx="439245" cy="4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2" name="Straight Arrow Connector 4101">
            <a:extLst>
              <a:ext uri="{FF2B5EF4-FFF2-40B4-BE49-F238E27FC236}">
                <a16:creationId xmlns:a16="http://schemas.microsoft.com/office/drawing/2014/main" id="{A1B9D4CA-93BD-F56C-1EE8-5DDF8CFEE077}"/>
              </a:ext>
            </a:extLst>
          </p:cNvPr>
          <p:cNvCxnSpPr>
            <a:cxnSpLocks/>
          </p:cNvCxnSpPr>
          <p:nvPr/>
        </p:nvCxnSpPr>
        <p:spPr>
          <a:xfrm flipV="1">
            <a:off x="4493912" y="4034637"/>
            <a:ext cx="73590" cy="3415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BCDD0E8F-AAEE-3076-E0E6-2CE497315017}"/>
              </a:ext>
            </a:extLst>
          </p:cNvPr>
          <p:cNvGrpSpPr/>
          <p:nvPr/>
        </p:nvGrpSpPr>
        <p:grpSpPr>
          <a:xfrm>
            <a:off x="6991121" y="1812720"/>
            <a:ext cx="4822727" cy="4114800"/>
            <a:chOff x="7369273" y="1592313"/>
            <a:chExt cx="4822727" cy="4114800"/>
          </a:xfrm>
        </p:grpSpPr>
        <p:sp>
          <p:nvSpPr>
            <p:cNvPr id="4115" name="Content Placeholder 13">
              <a:extLst>
                <a:ext uri="{FF2B5EF4-FFF2-40B4-BE49-F238E27FC236}">
                  <a16:creationId xmlns:a16="http://schemas.microsoft.com/office/drawing/2014/main" id="{79E7BF9D-7A1B-7C9A-4ED6-625B5841348A}"/>
                </a:ext>
              </a:extLst>
            </p:cNvPr>
            <p:cNvSpPr txBox="1">
              <a:spLocks/>
            </p:cNvSpPr>
            <p:nvPr/>
          </p:nvSpPr>
          <p:spPr>
            <a:xfrm>
              <a:off x="7369273" y="1592313"/>
              <a:ext cx="4822727" cy="41148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effectLst>
              <a:softEdge rad="63500"/>
            </a:effectLst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342900" indent="-3429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36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Low taxonomic resolution.</a:t>
              </a:r>
            </a:p>
            <a:p>
              <a:pPr marL="571500" indent="-571500">
                <a:buFont typeface="+mj-lt"/>
                <a:buAutoNum type="romanUcPeriod"/>
              </a:pPr>
              <a:endParaRPr lang="en-CA" sz="21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Does not provide prey life stage and 	size information.</a:t>
              </a:r>
            </a:p>
            <a:p>
              <a:pPr marL="571500" indent="-571500">
                <a:buFont typeface="+mj-lt"/>
                <a:buAutoNum type="romanUcPeriod"/>
              </a:pPr>
              <a:endParaRPr lang="en-US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Days, months to years, dependent on 	tissue type.</a:t>
              </a:r>
            </a:p>
            <a:p>
              <a:pPr marL="571500" indent="-571500">
                <a:buFont typeface="+mj-lt"/>
                <a:buAutoNum type="romanUcPeriod"/>
              </a:pPr>
              <a:endParaRPr lang="en-US" sz="15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Proportion of prey consumed </a:t>
              </a:r>
              <a:r>
                <a:rPr lang="en-US" sz="20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using 	</a:t>
              </a:r>
              <a:r>
                <a:rPr lang="en-CA" sz="20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mixing models.</a:t>
              </a:r>
              <a:endParaRPr lang="en-US" sz="20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571500" indent="-571500">
                <a:buFont typeface="+mj-lt"/>
                <a:buAutoNum type="romanUcPeriod"/>
              </a:pPr>
              <a:endParaRPr lang="en-US" sz="21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Good position estimate with baseline.</a:t>
              </a:r>
              <a:endParaRPr lang="en-DK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endParaRPr lang="en-DK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grpSp>
          <p:nvGrpSpPr>
            <p:cNvPr id="4117" name="Group 4116">
              <a:extLst>
                <a:ext uri="{FF2B5EF4-FFF2-40B4-BE49-F238E27FC236}">
                  <a16:creationId xmlns:a16="http://schemas.microsoft.com/office/drawing/2014/main" id="{0C79B2D4-D60D-30DA-64D1-9B236CD78AAD}"/>
                </a:ext>
              </a:extLst>
            </p:cNvPr>
            <p:cNvGrpSpPr/>
            <p:nvPr/>
          </p:nvGrpSpPr>
          <p:grpSpPr>
            <a:xfrm>
              <a:off x="7469107" y="1887472"/>
              <a:ext cx="831673" cy="3733441"/>
              <a:chOff x="10220448" y="1417638"/>
              <a:chExt cx="1025729" cy="4606488"/>
            </a:xfrm>
          </p:grpSpPr>
          <p:sp>
            <p:nvSpPr>
              <p:cNvPr id="4118" name="Rectangle: Rounded Corners 4117">
                <a:extLst>
                  <a:ext uri="{FF2B5EF4-FFF2-40B4-BE49-F238E27FC236}">
                    <a16:creationId xmlns:a16="http://schemas.microsoft.com/office/drawing/2014/main" id="{F87F59B3-B479-D350-5534-AD934108169A}"/>
                  </a:ext>
                </a:extLst>
              </p:cNvPr>
              <p:cNvSpPr/>
              <p:nvPr/>
            </p:nvSpPr>
            <p:spPr>
              <a:xfrm>
                <a:off x="10220448" y="1417638"/>
                <a:ext cx="1025728" cy="46064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  <p:pic>
            <p:nvPicPr>
              <p:cNvPr id="4119" name="Graphic 4118" descr="Magnifying glass with solid fill">
                <a:extLst>
                  <a:ext uri="{FF2B5EF4-FFF2-40B4-BE49-F238E27FC236}">
                    <a16:creationId xmlns:a16="http://schemas.microsoft.com/office/drawing/2014/main" id="{BFC5ED14-369C-923A-F705-F6F04A66E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0327304" y="1417638"/>
                <a:ext cx="847143" cy="801402"/>
              </a:xfrm>
              <a:prstGeom prst="rect">
                <a:avLst/>
              </a:prstGeom>
            </p:spPr>
          </p:pic>
          <p:pic>
            <p:nvPicPr>
              <p:cNvPr id="4121" name="Graphic 4120" descr="Ruler outline">
                <a:extLst>
                  <a:ext uri="{FF2B5EF4-FFF2-40B4-BE49-F238E27FC236}">
                    <a16:creationId xmlns:a16="http://schemas.microsoft.com/office/drawing/2014/main" id="{57F4DDD5-2B06-507F-DAC8-ADBB4BFAB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0265230" y="2322222"/>
                <a:ext cx="953999" cy="902487"/>
              </a:xfrm>
              <a:prstGeom prst="rect">
                <a:avLst/>
              </a:prstGeom>
            </p:spPr>
          </p:pic>
          <p:pic>
            <p:nvPicPr>
              <p:cNvPr id="4122" name="Graphic 4121" descr="Hourglass 60% with solid fill">
                <a:extLst>
                  <a:ext uri="{FF2B5EF4-FFF2-40B4-BE49-F238E27FC236}">
                    <a16:creationId xmlns:a16="http://schemas.microsoft.com/office/drawing/2014/main" id="{B5525BCC-E6A6-8E94-345E-C47787DA9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10341954" y="3371970"/>
                <a:ext cx="800549" cy="757323"/>
              </a:xfrm>
              <a:prstGeom prst="rect">
                <a:avLst/>
              </a:prstGeom>
            </p:spPr>
          </p:pic>
          <p:pic>
            <p:nvPicPr>
              <p:cNvPr id="4123" name="Graphic 4122" descr="Pyramid with levels outline">
                <a:extLst>
                  <a:ext uri="{FF2B5EF4-FFF2-40B4-BE49-F238E27FC236}">
                    <a16:creationId xmlns:a16="http://schemas.microsoft.com/office/drawing/2014/main" id="{08CDF72D-01F0-F0FC-89DC-72ADE742D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0255575" y="4979868"/>
                <a:ext cx="990602" cy="969053"/>
              </a:xfrm>
              <a:prstGeom prst="rect">
                <a:avLst/>
              </a:prstGeom>
            </p:spPr>
          </p:pic>
          <p:pic>
            <p:nvPicPr>
              <p:cNvPr id="4124" name="Graphic 4123" descr="Pie chart outline">
                <a:extLst>
                  <a:ext uri="{FF2B5EF4-FFF2-40B4-BE49-F238E27FC236}">
                    <a16:creationId xmlns:a16="http://schemas.microsoft.com/office/drawing/2014/main" id="{65E080C5-944B-7F81-C084-9500A0384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0255574" y="4142624"/>
                <a:ext cx="990602" cy="937114"/>
              </a:xfrm>
              <a:prstGeom prst="rect">
                <a:avLst/>
              </a:prstGeom>
            </p:spPr>
          </p:pic>
        </p:grpSp>
      </p:grpSp>
      <p:sp>
        <p:nvSpPr>
          <p:cNvPr id="2" name="Footer Placeholder 22">
            <a:extLst>
              <a:ext uri="{FF2B5EF4-FFF2-40B4-BE49-F238E27FC236}">
                <a16:creationId xmlns:a16="http://schemas.microsoft.com/office/drawing/2014/main" id="{C007E9EC-D6A1-E430-E1B5-AB543CF1F752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26" action="ppaction://hlinksldjump"/>
              </a:rPr>
              <a:t>8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27" action="ppaction://hlinksldjump"/>
              </a:rPr>
              <a:t>5P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34149D-2130-B48F-C9AE-4C9613393B75}"/>
              </a:ext>
            </a:extLst>
          </p:cNvPr>
          <p:cNvGrpSpPr/>
          <p:nvPr/>
        </p:nvGrpSpPr>
        <p:grpSpPr>
          <a:xfrm>
            <a:off x="4368829" y="3491802"/>
            <a:ext cx="525619" cy="516953"/>
            <a:chOff x="458044" y="4956323"/>
            <a:chExt cx="1033990" cy="799624"/>
          </a:xfrm>
        </p:grpSpPr>
        <p:sp>
          <p:nvSpPr>
            <p:cNvPr id="4104" name="Oval 4103">
              <a:extLst>
                <a:ext uri="{FF2B5EF4-FFF2-40B4-BE49-F238E27FC236}">
                  <a16:creationId xmlns:a16="http://schemas.microsoft.com/office/drawing/2014/main" id="{9B2F0960-0B26-187E-2015-764267A21B3F}"/>
                </a:ext>
              </a:extLst>
            </p:cNvPr>
            <p:cNvSpPr/>
            <p:nvPr/>
          </p:nvSpPr>
          <p:spPr>
            <a:xfrm>
              <a:off x="458044" y="4956323"/>
              <a:ext cx="1033990" cy="79962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4105" name="Picture 4104" descr="A picture containing art&#10;&#10;Description automatically generated with medium confidence">
              <a:extLst>
                <a:ext uri="{FF2B5EF4-FFF2-40B4-BE49-F238E27FC236}">
                  <a16:creationId xmlns:a16="http://schemas.microsoft.com/office/drawing/2014/main" id="{BEA2D40C-9332-7BD1-62C1-A3652C5EB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871" y="5102529"/>
              <a:ext cx="191553" cy="191553"/>
            </a:xfrm>
            <a:prstGeom prst="rect">
              <a:avLst/>
            </a:prstGeom>
          </p:spPr>
        </p:pic>
        <p:pic>
          <p:nvPicPr>
            <p:cNvPr id="4106" name="Picture 4105" descr="A picture containing art&#10;&#10;Description automatically generated with medium confidence">
              <a:extLst>
                <a:ext uri="{FF2B5EF4-FFF2-40B4-BE49-F238E27FC236}">
                  <a16:creationId xmlns:a16="http://schemas.microsoft.com/office/drawing/2014/main" id="{69637176-2905-A5A6-BE13-F19738DE2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882" y="5430352"/>
              <a:ext cx="191553" cy="191553"/>
            </a:xfrm>
            <a:prstGeom prst="rect">
              <a:avLst/>
            </a:prstGeom>
          </p:spPr>
        </p:pic>
        <p:pic>
          <p:nvPicPr>
            <p:cNvPr id="4107" name="Picture 4106" descr="A picture containing art&#10;&#10;Description automatically generated with medium confidence">
              <a:extLst>
                <a:ext uri="{FF2B5EF4-FFF2-40B4-BE49-F238E27FC236}">
                  <a16:creationId xmlns:a16="http://schemas.microsoft.com/office/drawing/2014/main" id="{60EC726F-0B55-8984-4B31-A759E6325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237" y="5278621"/>
              <a:ext cx="191553" cy="191553"/>
            </a:xfrm>
            <a:prstGeom prst="rect">
              <a:avLst/>
            </a:prstGeom>
          </p:spPr>
        </p:pic>
        <p:pic>
          <p:nvPicPr>
            <p:cNvPr id="4108" name="Picture 4107" descr="A picture containing art&#10;&#10;Description automatically generated with medium confidence">
              <a:extLst>
                <a:ext uri="{FF2B5EF4-FFF2-40B4-BE49-F238E27FC236}">
                  <a16:creationId xmlns:a16="http://schemas.microsoft.com/office/drawing/2014/main" id="{F3D7C388-15C1-BC11-1438-C9D9B7567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424" y="5324946"/>
              <a:ext cx="191553" cy="191553"/>
            </a:xfrm>
            <a:prstGeom prst="rect">
              <a:avLst/>
            </a:prstGeom>
          </p:spPr>
        </p:pic>
        <p:pic>
          <p:nvPicPr>
            <p:cNvPr id="4109" name="Picture 4108" descr="A picture containing art&#10;&#10;Description automatically generated with medium confidence">
              <a:extLst>
                <a:ext uri="{FF2B5EF4-FFF2-40B4-BE49-F238E27FC236}">
                  <a16:creationId xmlns:a16="http://schemas.microsoft.com/office/drawing/2014/main" id="{D3CB08F0-2E4F-7B15-AE08-F259C854A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29" y="5236910"/>
              <a:ext cx="191553" cy="191553"/>
            </a:xfrm>
            <a:prstGeom prst="rect">
              <a:avLst/>
            </a:prstGeom>
          </p:spPr>
        </p:pic>
        <p:pic>
          <p:nvPicPr>
            <p:cNvPr id="4110" name="Picture 4109" descr="A picture containing art&#10;&#10;Description automatically generated with medium confidence">
              <a:extLst>
                <a:ext uri="{FF2B5EF4-FFF2-40B4-BE49-F238E27FC236}">
                  <a16:creationId xmlns:a16="http://schemas.microsoft.com/office/drawing/2014/main" id="{33A255AA-8D0A-EF1D-9B82-32DC0F7AA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759" y="5102529"/>
              <a:ext cx="191553" cy="191553"/>
            </a:xfrm>
            <a:prstGeom prst="rect">
              <a:avLst/>
            </a:prstGeom>
          </p:spPr>
        </p:pic>
        <p:pic>
          <p:nvPicPr>
            <p:cNvPr id="4111" name="Picture 4110" descr="A picture containing art&#10;&#10;Description automatically generated with medium confidence">
              <a:extLst>
                <a:ext uri="{FF2B5EF4-FFF2-40B4-BE49-F238E27FC236}">
                  <a16:creationId xmlns:a16="http://schemas.microsoft.com/office/drawing/2014/main" id="{D0BD730D-858D-CACB-3768-3B273818B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796" y="5478965"/>
              <a:ext cx="191553" cy="191553"/>
            </a:xfrm>
            <a:prstGeom prst="rect">
              <a:avLst/>
            </a:prstGeom>
          </p:spPr>
        </p:pic>
        <p:pic>
          <p:nvPicPr>
            <p:cNvPr id="4112" name="Picture 4111" descr="A picture containing art&#10;&#10;Description automatically generated with medium confidence">
              <a:extLst>
                <a:ext uri="{FF2B5EF4-FFF2-40B4-BE49-F238E27FC236}">
                  <a16:creationId xmlns:a16="http://schemas.microsoft.com/office/drawing/2014/main" id="{85EA60B4-75B1-7BFF-AE12-EB496F4B7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559" y="5324945"/>
              <a:ext cx="191553" cy="191553"/>
            </a:xfrm>
            <a:prstGeom prst="rect">
              <a:avLst/>
            </a:prstGeom>
          </p:spPr>
        </p:pic>
        <p:pic>
          <p:nvPicPr>
            <p:cNvPr id="4125" name="Picture 4124" descr="A picture containing art&#10;&#10;Description automatically generated with medium confidence">
              <a:extLst>
                <a:ext uri="{FF2B5EF4-FFF2-40B4-BE49-F238E27FC236}">
                  <a16:creationId xmlns:a16="http://schemas.microsoft.com/office/drawing/2014/main" id="{38DA9A01-0347-06C2-A562-4E4EA248A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54" y="5389131"/>
              <a:ext cx="191553" cy="191553"/>
            </a:xfrm>
            <a:prstGeom prst="rect">
              <a:avLst/>
            </a:prstGeom>
          </p:spPr>
        </p:pic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2AB7004A-93A1-6E46-A89E-392260DE5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388" y="2123153"/>
            <a:ext cx="486173" cy="38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21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8901-5F81-0172-7293-5173C88D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74638"/>
            <a:ext cx="12191999" cy="1143000"/>
          </a:xfr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anchor="ctr"/>
          <a:lstStyle/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Compound Stable Isotope analysis (CSIA)</a:t>
            </a:r>
            <a:endParaRPr lang="en-CA" sz="3600" cap="none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A5E21-B27B-CAF7-94B6-D044673D2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12</a:t>
            </a:fld>
            <a:endParaRPr lang="en-CA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BA9C1A-00D3-C32E-F231-D315B1143C4E}"/>
              </a:ext>
            </a:extLst>
          </p:cNvPr>
          <p:cNvGrpSpPr/>
          <p:nvPr/>
        </p:nvGrpSpPr>
        <p:grpSpPr>
          <a:xfrm>
            <a:off x="279400" y="6118834"/>
            <a:ext cx="1993900" cy="457200"/>
            <a:chOff x="279400" y="6118834"/>
            <a:chExt cx="1993900" cy="457200"/>
          </a:xfrm>
        </p:grpSpPr>
        <p:pic>
          <p:nvPicPr>
            <p:cNvPr id="9" name="Graphic 8" descr="Anemone and clownfish outline">
              <a:extLst>
                <a:ext uri="{FF2B5EF4-FFF2-40B4-BE49-F238E27FC236}">
                  <a16:creationId xmlns:a16="http://schemas.microsoft.com/office/drawing/2014/main" id="{D2D49BF5-2E99-483A-0845-80431EE1A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9400" y="6118834"/>
              <a:ext cx="457200" cy="4572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AD5A67-05EA-7485-2336-20C4AA6B1111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Methods</a:t>
              </a:r>
              <a:endParaRPr lang="en-DK" sz="1600" i="1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86D6C5-DD7D-E700-74E4-BCF3D28CD8A8}"/>
              </a:ext>
            </a:extLst>
          </p:cNvPr>
          <p:cNvGrpSpPr/>
          <p:nvPr/>
        </p:nvGrpSpPr>
        <p:grpSpPr>
          <a:xfrm>
            <a:off x="1761639" y="1550799"/>
            <a:ext cx="7716924" cy="4715155"/>
            <a:chOff x="1555750" y="1511010"/>
            <a:chExt cx="7716924" cy="4715155"/>
          </a:xfrm>
        </p:grpSpPr>
        <p:pic>
          <p:nvPicPr>
            <p:cNvPr id="5" name="Picture 4" descr="A diagram of a cell&#10;&#10;Description automatically generated">
              <a:extLst>
                <a:ext uri="{FF2B5EF4-FFF2-40B4-BE49-F238E27FC236}">
                  <a16:creationId xmlns:a16="http://schemas.microsoft.com/office/drawing/2014/main" id="{6D6E575C-C36F-A029-FCE4-5D4C80CF5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750" y="1511010"/>
              <a:ext cx="7716924" cy="471515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B58B9E-51A0-5535-11D6-2A1A0BA77675}"/>
                </a:ext>
              </a:extLst>
            </p:cNvPr>
            <p:cNvSpPr txBox="1"/>
            <p:nvPr/>
          </p:nvSpPr>
          <p:spPr>
            <a:xfrm>
              <a:off x="5552866" y="2429069"/>
              <a:ext cx="812800" cy="915524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effectLst>
              <a:softEdge rad="63500"/>
            </a:effectLst>
          </p:spPr>
          <p:txBody>
            <a:bodyPr vert="horz" wrap="none" lIns="91440" tIns="45720" rIns="91440" bIns="45720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Isotope Analysis</a:t>
              </a:r>
              <a:endParaRPr lang="en-CA" sz="14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D2820A-5300-729A-14D5-7C7E2011CE89}"/>
                </a:ext>
              </a:extLst>
            </p:cNvPr>
            <p:cNvSpPr txBox="1"/>
            <p:nvPr/>
          </p:nvSpPr>
          <p:spPr>
            <a:xfrm>
              <a:off x="5552866" y="4054669"/>
              <a:ext cx="812800" cy="915524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effectLst>
              <a:softEdge rad="63500"/>
            </a:effectLst>
          </p:spPr>
          <p:txBody>
            <a:bodyPr vert="horz" wrap="none" lIns="91440" tIns="45720" rIns="91440" bIns="45720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Isotope Analysis</a:t>
              </a:r>
              <a:endParaRPr lang="en-CA" sz="14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946C5B-22DA-6C6D-CF1A-E6E355F8D65D}"/>
                </a:ext>
              </a:extLst>
            </p:cNvPr>
            <p:cNvSpPr txBox="1"/>
            <p:nvPr/>
          </p:nvSpPr>
          <p:spPr>
            <a:xfrm>
              <a:off x="2699711" y="3410826"/>
              <a:ext cx="812800" cy="915524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effectLst>
              <a:softEdge rad="63500"/>
            </a:effectLst>
          </p:spPr>
          <p:txBody>
            <a:bodyPr vert="horz" wrap="none" lIns="91440" tIns="45720" rIns="91440" bIns="45720" rtlCol="0" anchor="ctr" anchorCtr="0">
              <a:noAutofit/>
            </a:bodyPr>
            <a:lstStyle/>
            <a:p>
              <a:pPr algn="ctr"/>
              <a:r>
                <a:rPr lang="en-US" sz="1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Isolation</a:t>
              </a:r>
              <a:endParaRPr lang="en-CA" sz="14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5DD2F2-1AD6-B61F-5CC7-912ED8CA1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6359"/>
            <a:stretch/>
          </p:blipFill>
          <p:spPr>
            <a:xfrm>
              <a:off x="7043924" y="4021150"/>
              <a:ext cx="2190179" cy="1222965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FBA8E0E-67FB-A07E-F364-816711F9A809}"/>
                </a:ext>
              </a:extLst>
            </p:cNvPr>
            <p:cNvSpPr/>
            <p:nvPr/>
          </p:nvSpPr>
          <p:spPr>
            <a:xfrm>
              <a:off x="2489202" y="3738880"/>
              <a:ext cx="6717552" cy="1782151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0C1DE25-14DB-9DEA-D14B-94484D28D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2346"/>
            <a:stretch/>
          </p:blipFill>
          <p:spPr>
            <a:xfrm>
              <a:off x="7001909" y="2653215"/>
              <a:ext cx="2204845" cy="728430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CC0DCAA-630C-0CBF-5D67-02848332A640}"/>
                </a:ext>
              </a:extLst>
            </p:cNvPr>
            <p:cNvSpPr/>
            <p:nvPr/>
          </p:nvSpPr>
          <p:spPr>
            <a:xfrm>
              <a:off x="4983907" y="2086437"/>
              <a:ext cx="4222847" cy="1652443"/>
            </a:xfrm>
            <a:prstGeom prst="roundRect">
              <a:avLst/>
            </a:prstGeom>
            <a:noFill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" name="Footer Placeholder 22">
            <a:extLst>
              <a:ext uri="{FF2B5EF4-FFF2-40B4-BE49-F238E27FC236}">
                <a16:creationId xmlns:a16="http://schemas.microsoft.com/office/drawing/2014/main" id="{C1D23CD2-AF1F-0CE7-58F8-62395906CFFE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7" action="ppaction://hlinksldjump"/>
              </a:rPr>
              <a:t>10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8" action="ppaction://hlinksldjump"/>
              </a:rPr>
              <a:t>6P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D423CB-BCF5-53C8-E41D-F61F8EBAB739}"/>
              </a:ext>
            </a:extLst>
          </p:cNvPr>
          <p:cNvSpPr/>
          <p:nvPr/>
        </p:nvSpPr>
        <p:spPr>
          <a:xfrm>
            <a:off x="5044370" y="1970051"/>
            <a:ext cx="4434193" cy="18086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8746FB-775D-82DB-CCCE-1E44B345ACE8}"/>
              </a:ext>
            </a:extLst>
          </p:cNvPr>
          <p:cNvGrpSpPr/>
          <p:nvPr/>
        </p:nvGrpSpPr>
        <p:grpSpPr>
          <a:xfrm>
            <a:off x="2667742" y="3450615"/>
            <a:ext cx="6810821" cy="2689085"/>
            <a:chOff x="4791817" y="3450615"/>
            <a:chExt cx="6810821" cy="268908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1B98411-4136-2DDC-4AC7-DB0C356C911B}"/>
                </a:ext>
              </a:extLst>
            </p:cNvPr>
            <p:cNvSpPr/>
            <p:nvPr/>
          </p:nvSpPr>
          <p:spPr>
            <a:xfrm>
              <a:off x="4791817" y="3450615"/>
              <a:ext cx="2522054" cy="26890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502EE84-1EE0-1E1D-968E-4654A243FB22}"/>
                </a:ext>
              </a:extLst>
            </p:cNvPr>
            <p:cNvSpPr/>
            <p:nvPr/>
          </p:nvSpPr>
          <p:spPr>
            <a:xfrm>
              <a:off x="6986436" y="3778669"/>
              <a:ext cx="4616202" cy="20813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67681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8901-5F81-0172-7293-5173C88D0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74638"/>
            <a:ext cx="12191999" cy="1143000"/>
          </a:xfr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anchor="ctr"/>
          <a:lstStyle/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Amino Acid CSIA</a:t>
            </a:r>
            <a:endParaRPr lang="en-CA" sz="1800" cap="none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A5E21-B27B-CAF7-94B6-D044673D2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13</a:t>
            </a:fld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DCE2B0-5A31-5059-E620-B836C01A8F1F}"/>
              </a:ext>
            </a:extLst>
          </p:cNvPr>
          <p:cNvGrpSpPr/>
          <p:nvPr/>
        </p:nvGrpSpPr>
        <p:grpSpPr>
          <a:xfrm>
            <a:off x="4639523" y="1710836"/>
            <a:ext cx="2494211" cy="4258339"/>
            <a:chOff x="5372886" y="1690688"/>
            <a:chExt cx="2494211" cy="4258339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8A2D608-89D7-6CA2-268A-721A6A0EE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194" y="1690688"/>
              <a:ext cx="2492903" cy="4258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962C0A4-3B92-9B84-6BA5-B5EA79C2190D}"/>
                </a:ext>
              </a:extLst>
            </p:cNvPr>
            <p:cNvSpPr/>
            <p:nvPr/>
          </p:nvSpPr>
          <p:spPr>
            <a:xfrm>
              <a:off x="5374194" y="1690688"/>
              <a:ext cx="122480" cy="158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F5FAAF8-E3FC-89B2-0557-99A80012C80C}"/>
                </a:ext>
              </a:extLst>
            </p:cNvPr>
            <p:cNvSpPr/>
            <p:nvPr/>
          </p:nvSpPr>
          <p:spPr>
            <a:xfrm>
              <a:off x="5372886" y="3736345"/>
              <a:ext cx="122480" cy="2568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BA9C1A-00D3-C32E-F231-D315B1143C4E}"/>
              </a:ext>
            </a:extLst>
          </p:cNvPr>
          <p:cNvGrpSpPr/>
          <p:nvPr/>
        </p:nvGrpSpPr>
        <p:grpSpPr>
          <a:xfrm>
            <a:off x="279400" y="6118834"/>
            <a:ext cx="1993900" cy="457200"/>
            <a:chOff x="279400" y="6118834"/>
            <a:chExt cx="1993900" cy="457200"/>
          </a:xfrm>
        </p:grpSpPr>
        <p:pic>
          <p:nvPicPr>
            <p:cNvPr id="9" name="Graphic 8" descr="Anemone and clownfish outline">
              <a:extLst>
                <a:ext uri="{FF2B5EF4-FFF2-40B4-BE49-F238E27FC236}">
                  <a16:creationId xmlns:a16="http://schemas.microsoft.com/office/drawing/2014/main" id="{D2D49BF5-2E99-483A-0845-80431EE1A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9400" y="6118834"/>
              <a:ext cx="457200" cy="4572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AD5A67-05EA-7485-2336-20C4AA6B1111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Methods</a:t>
              </a:r>
              <a:endParaRPr lang="en-DK" sz="1600" i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8A4AC5-4CAF-9D7B-950D-9DE8A71D6DE8}"/>
              </a:ext>
            </a:extLst>
          </p:cNvPr>
          <p:cNvGrpSpPr/>
          <p:nvPr/>
        </p:nvGrpSpPr>
        <p:grpSpPr>
          <a:xfrm>
            <a:off x="7133734" y="1710836"/>
            <a:ext cx="4822727" cy="4114800"/>
            <a:chOff x="7369273" y="1592313"/>
            <a:chExt cx="4822727" cy="4114800"/>
          </a:xfrm>
        </p:grpSpPr>
        <p:sp>
          <p:nvSpPr>
            <p:cNvPr id="20" name="Content Placeholder 13">
              <a:extLst>
                <a:ext uri="{FF2B5EF4-FFF2-40B4-BE49-F238E27FC236}">
                  <a16:creationId xmlns:a16="http://schemas.microsoft.com/office/drawing/2014/main" id="{A60537B2-62A3-F83B-5A8B-CCF41D953C26}"/>
                </a:ext>
              </a:extLst>
            </p:cNvPr>
            <p:cNvSpPr txBox="1">
              <a:spLocks/>
            </p:cNvSpPr>
            <p:nvPr/>
          </p:nvSpPr>
          <p:spPr>
            <a:xfrm>
              <a:off x="7369273" y="1592313"/>
              <a:ext cx="4822727" cy="41148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effectLst>
              <a:softEdge rad="63500"/>
            </a:effectLst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342900" indent="-3429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31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Assumed low taxonomic 	resolution.</a:t>
              </a:r>
            </a:p>
            <a:p>
              <a:pPr marL="0" indent="0">
                <a:buNone/>
              </a:pPr>
              <a:endParaRPr lang="en-CA" sz="9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Does not provide prey life stage 	and size information.</a:t>
              </a:r>
            </a:p>
            <a:p>
              <a:pPr marL="0" indent="0">
                <a:buNone/>
              </a:pPr>
              <a:endParaRPr lang="en-US" sz="14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Days, months to years, dependent on 	tissue type.</a:t>
              </a:r>
            </a:p>
            <a:p>
              <a:pPr marL="571500" indent="-571500">
                <a:buFont typeface="+mj-lt"/>
                <a:buAutoNum type="romanUcPeriod"/>
              </a:pPr>
              <a:endParaRPr lang="en-US" sz="13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Assumed similar bulk isotope 	analysis.</a:t>
              </a:r>
            </a:p>
            <a:p>
              <a:pPr marL="0" indent="0">
                <a:buNone/>
              </a:pPr>
              <a:endParaRPr lang="en-US" sz="12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Very good position estimate.</a:t>
              </a:r>
              <a:endParaRPr lang="en-DK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endParaRPr lang="en-DK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93984E3-8B82-CB40-73AC-516E048533C8}"/>
                </a:ext>
              </a:extLst>
            </p:cNvPr>
            <p:cNvGrpSpPr/>
            <p:nvPr/>
          </p:nvGrpSpPr>
          <p:grpSpPr>
            <a:xfrm>
              <a:off x="7469107" y="1887472"/>
              <a:ext cx="831673" cy="3733441"/>
              <a:chOff x="10220448" y="1417638"/>
              <a:chExt cx="1025729" cy="4606488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C49859E3-93CB-34B4-B66D-A974EFC8A09A}"/>
                  </a:ext>
                </a:extLst>
              </p:cNvPr>
              <p:cNvSpPr/>
              <p:nvPr/>
            </p:nvSpPr>
            <p:spPr>
              <a:xfrm>
                <a:off x="10220448" y="1417638"/>
                <a:ext cx="1025728" cy="46064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  <p:pic>
            <p:nvPicPr>
              <p:cNvPr id="23" name="Graphic 22" descr="Magnifying glass with solid fill">
                <a:extLst>
                  <a:ext uri="{FF2B5EF4-FFF2-40B4-BE49-F238E27FC236}">
                    <a16:creationId xmlns:a16="http://schemas.microsoft.com/office/drawing/2014/main" id="{2A91CF4C-0ED2-7DD0-E0E0-91960D6AB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327304" y="1417638"/>
                <a:ext cx="847143" cy="801402"/>
              </a:xfrm>
              <a:prstGeom prst="rect">
                <a:avLst/>
              </a:prstGeom>
            </p:spPr>
          </p:pic>
          <p:pic>
            <p:nvPicPr>
              <p:cNvPr id="24" name="Graphic 23" descr="Ruler outline">
                <a:extLst>
                  <a:ext uri="{FF2B5EF4-FFF2-40B4-BE49-F238E27FC236}">
                    <a16:creationId xmlns:a16="http://schemas.microsoft.com/office/drawing/2014/main" id="{97C299F4-9B59-1C4E-861C-115D6750EB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265230" y="2322222"/>
                <a:ext cx="953999" cy="902487"/>
              </a:xfrm>
              <a:prstGeom prst="rect">
                <a:avLst/>
              </a:prstGeom>
            </p:spPr>
          </p:pic>
          <p:pic>
            <p:nvPicPr>
              <p:cNvPr id="25" name="Graphic 24" descr="Hourglass 60% with solid fill">
                <a:extLst>
                  <a:ext uri="{FF2B5EF4-FFF2-40B4-BE49-F238E27FC236}">
                    <a16:creationId xmlns:a16="http://schemas.microsoft.com/office/drawing/2014/main" id="{0FBDF6F3-956B-9AA7-7470-B155F4AD2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341954" y="3371970"/>
                <a:ext cx="800549" cy="757323"/>
              </a:xfrm>
              <a:prstGeom prst="rect">
                <a:avLst/>
              </a:prstGeom>
            </p:spPr>
          </p:pic>
          <p:pic>
            <p:nvPicPr>
              <p:cNvPr id="26" name="Graphic 25" descr="Pyramid with levels outline">
                <a:extLst>
                  <a:ext uri="{FF2B5EF4-FFF2-40B4-BE49-F238E27FC236}">
                    <a16:creationId xmlns:a16="http://schemas.microsoft.com/office/drawing/2014/main" id="{1B470683-6B76-7C9F-9D78-7C8DC27574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255575" y="4979868"/>
                <a:ext cx="990602" cy="969053"/>
              </a:xfrm>
              <a:prstGeom prst="rect">
                <a:avLst/>
              </a:prstGeom>
            </p:spPr>
          </p:pic>
          <p:pic>
            <p:nvPicPr>
              <p:cNvPr id="27" name="Graphic 26" descr="Pie chart outline">
                <a:extLst>
                  <a:ext uri="{FF2B5EF4-FFF2-40B4-BE49-F238E27FC236}">
                    <a16:creationId xmlns:a16="http://schemas.microsoft.com/office/drawing/2014/main" id="{4CC81A54-394C-D6A4-8812-087D2AB9F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255574" y="4142624"/>
                <a:ext cx="990602" cy="937114"/>
              </a:xfrm>
              <a:prstGeom prst="rect">
                <a:avLst/>
              </a:prstGeom>
            </p:spPr>
          </p:pic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8030BC6-B59A-6F83-FA1D-3D2C44118E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8021" y="1934394"/>
            <a:ext cx="4077442" cy="3797159"/>
          </a:xfrm>
          <a:prstGeom prst="rect">
            <a:avLst/>
          </a:prstGeom>
        </p:spPr>
      </p:pic>
      <p:sp>
        <p:nvSpPr>
          <p:cNvPr id="7" name="Footer Placeholder 22">
            <a:extLst>
              <a:ext uri="{FF2B5EF4-FFF2-40B4-BE49-F238E27FC236}">
                <a16:creationId xmlns:a16="http://schemas.microsoft.com/office/drawing/2014/main" id="{A8D64244-11A4-D01C-8C1C-E8FAFA4AB514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17" action="ppaction://hlinksldjump"/>
              </a:rPr>
              <a:t>11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17" action="ppaction://hlinksldjump"/>
              </a:rPr>
              <a:t>12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3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0C0AC-F62D-9AAE-9B93-980FDEB0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anchor="ctr"/>
          <a:lstStyle/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Advantages and limitations</a:t>
            </a:r>
            <a:endParaRPr lang="en-CA" cap="none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C9DBD40-3B83-48EF-B657-4DE01B13B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567198"/>
              </p:ext>
            </p:extLst>
          </p:nvPr>
        </p:nvGraphicFramePr>
        <p:xfrm>
          <a:off x="838200" y="1690689"/>
          <a:ext cx="10515600" cy="426222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74513145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44059521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7384001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33347190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5526377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181802360"/>
                    </a:ext>
                  </a:extLst>
                </a:gridCol>
              </a:tblGrid>
              <a:tr h="7551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i="1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Measured material</a:t>
                      </a:r>
                      <a:endParaRPr lang="en-DK" sz="1200" i="1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sz="18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Ingestion</a:t>
                      </a:r>
                      <a:endParaRPr lang="en-DK" sz="18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DK" sz="18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8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Assimilation</a:t>
                      </a:r>
                      <a:endParaRPr lang="en-DK" sz="18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DK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DK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145950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r>
                        <a:rPr lang="en-CA" sz="1400" i="1" kern="1200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+mn-cs"/>
                        </a:rPr>
                        <a:t>Techniques</a:t>
                      </a:r>
                      <a:endParaRPr lang="en-DK" sz="1400" i="1" kern="1200" dirty="0">
                        <a:solidFill>
                          <a:schemeClr val="dk1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+mn-cs"/>
                        </a:rPr>
                        <a:t>Visual</a:t>
                      </a:r>
                      <a:endParaRPr lang="en-DK" sz="1200" b="1" kern="1200" dirty="0">
                        <a:solidFill>
                          <a:schemeClr val="dk1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+mn-cs"/>
                        </a:rPr>
                        <a:t>Genetics</a:t>
                      </a:r>
                      <a:endParaRPr lang="en-DK" sz="1200" b="1" kern="1200" dirty="0">
                        <a:solidFill>
                          <a:schemeClr val="dk1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+mn-cs"/>
                        </a:rPr>
                        <a:t>Bulk Stable Isotope</a:t>
                      </a:r>
                      <a:endParaRPr lang="en-DK" sz="1200" b="1" kern="1200" dirty="0">
                        <a:solidFill>
                          <a:schemeClr val="dk1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+mn-cs"/>
                        </a:rPr>
                        <a:t>Fatty Acid</a:t>
                      </a:r>
                      <a:endParaRPr lang="en-DK" sz="1200" b="1" kern="1200" dirty="0">
                        <a:solidFill>
                          <a:schemeClr val="dk1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  <a:cs typeface="+mn-cs"/>
                        </a:rPr>
                        <a:t>Compound Specific Stable Isotopes</a:t>
                      </a:r>
                      <a:endParaRPr lang="en-DK" sz="1200" b="1" kern="1200" dirty="0">
                        <a:solidFill>
                          <a:schemeClr val="dk1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523679"/>
                  </a:ext>
                </a:extLst>
              </a:tr>
              <a:tr h="487528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Taxonomic Resolution</a:t>
                      </a:r>
                      <a:endParaRPr lang="en-DK" sz="1400" i="1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Medium-High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High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Low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Medium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Unknown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585702"/>
                  </a:ext>
                </a:extLst>
              </a:tr>
              <a:tr h="487528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Temporal Scale</a:t>
                      </a:r>
                      <a:endParaRPr lang="en-DK" sz="1400" i="1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Hours to couple of day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Hours to couple of day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Hours-Days-Months-Years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Days-Weeks-Months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Compound specific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59120"/>
                  </a:ext>
                </a:extLst>
              </a:tr>
              <a:tr h="487528">
                <a:tc>
                  <a:txBody>
                    <a:bodyPr/>
                    <a:lstStyle/>
                    <a:p>
                      <a:r>
                        <a:rPr lang="en-CA" sz="1400" i="1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Quantification</a:t>
                      </a:r>
                      <a:endParaRPr lang="en-DK" sz="1400" i="1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Frequency, Numbers, Mass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Frequency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Proportion over time.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Proportion over time.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Proportion over time.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582101"/>
                  </a:ext>
                </a:extLst>
              </a:tr>
              <a:tr h="487528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Prey Biological information</a:t>
                      </a:r>
                      <a:endParaRPr lang="en-DK" sz="1400" i="1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Yes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No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No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No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No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496500"/>
                  </a:ext>
                </a:extLst>
              </a:tr>
              <a:tr h="487528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Trophic position</a:t>
                      </a:r>
                      <a:endParaRPr lang="en-DK" sz="1400" i="1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Yes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Yes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 Yes 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Yes 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Yes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97928"/>
                  </a:ext>
                </a:extLst>
              </a:tr>
              <a:tr h="487528">
                <a:tc>
                  <a:txBody>
                    <a:bodyPr/>
                    <a:lstStyle/>
                    <a:p>
                      <a:r>
                        <a:rPr lang="en-CA" sz="1400" i="1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Reference</a:t>
                      </a:r>
                      <a:endParaRPr lang="en-DK" sz="1400" i="1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Taxonomic Library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Genetic Library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Field resource samples, literature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Field resource samples, literature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Field resource samples, literature</a:t>
                      </a:r>
                      <a:endParaRPr lang="en-DK" sz="1200" dirty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28870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C21EC-B152-EAD8-DB3D-256BCFCC0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14</a:t>
            </a:fld>
            <a:endParaRPr lang="en-CA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B9745B-B28F-801D-68C9-8AE0149EE245}"/>
              </a:ext>
            </a:extLst>
          </p:cNvPr>
          <p:cNvGrpSpPr/>
          <p:nvPr/>
        </p:nvGrpSpPr>
        <p:grpSpPr>
          <a:xfrm>
            <a:off x="279400" y="6118834"/>
            <a:ext cx="1993900" cy="457200"/>
            <a:chOff x="279400" y="6118834"/>
            <a:chExt cx="1993900" cy="457200"/>
          </a:xfrm>
        </p:grpSpPr>
        <p:pic>
          <p:nvPicPr>
            <p:cNvPr id="17" name="Graphic 16" descr="Anemone and clownfish outline">
              <a:extLst>
                <a:ext uri="{FF2B5EF4-FFF2-40B4-BE49-F238E27FC236}">
                  <a16:creationId xmlns:a16="http://schemas.microsoft.com/office/drawing/2014/main" id="{B753950D-F309-4B82-E2E5-D5ABE0E55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9400" y="6118834"/>
              <a:ext cx="457200" cy="4572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947F94-F279-06B0-82BA-AE121A1C56D0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Methods</a:t>
              </a:r>
              <a:endParaRPr lang="en-DK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3823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7EAE0-C0D5-8C80-0760-2138C5751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anchor="ctr"/>
          <a:lstStyle/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How can such information help?</a:t>
            </a:r>
            <a:endParaRPr lang="en-CA" cap="none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03276-EE36-9242-A5DC-D28A822AA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15</a:t>
            </a:fld>
            <a:endParaRPr lang="en-CA"/>
          </a:p>
        </p:txBody>
      </p:sp>
      <p:cxnSp>
        <p:nvCxnSpPr>
          <p:cNvPr id="2089" name="Straight Arrow Connector 2088">
            <a:extLst>
              <a:ext uri="{FF2B5EF4-FFF2-40B4-BE49-F238E27FC236}">
                <a16:creationId xmlns:a16="http://schemas.microsoft.com/office/drawing/2014/main" id="{9426CD56-39B4-4565-447D-479C222B0FCC}"/>
              </a:ext>
            </a:extLst>
          </p:cNvPr>
          <p:cNvCxnSpPr>
            <a:cxnSpLocks/>
          </p:cNvCxnSpPr>
          <p:nvPr/>
        </p:nvCxnSpPr>
        <p:spPr>
          <a:xfrm>
            <a:off x="6096000" y="3861548"/>
            <a:ext cx="14981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B50B043A-5BEB-6430-3DBC-722C1F27A523}"/>
              </a:ext>
            </a:extLst>
          </p:cNvPr>
          <p:cNvGrpSpPr/>
          <p:nvPr/>
        </p:nvGrpSpPr>
        <p:grpSpPr>
          <a:xfrm>
            <a:off x="381000" y="6127750"/>
            <a:ext cx="1892300" cy="457200"/>
            <a:chOff x="381000" y="6127750"/>
            <a:chExt cx="1892300" cy="4572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C28CA-4412-A2E5-4FA1-91940167701E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Informing FM</a:t>
              </a:r>
              <a:endParaRPr lang="en-DK" sz="1600" i="1" dirty="0"/>
            </a:p>
          </p:txBody>
        </p:sp>
        <p:pic>
          <p:nvPicPr>
            <p:cNvPr id="8" name="Graphic 7" descr="Boardroom outline">
              <a:extLst>
                <a:ext uri="{FF2B5EF4-FFF2-40B4-BE49-F238E27FC236}">
                  <a16:creationId xmlns:a16="http://schemas.microsoft.com/office/drawing/2014/main" id="{C330E413-74DE-3F0C-686A-CDF41718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1000" y="6127750"/>
              <a:ext cx="457200" cy="4572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6718EC-7DBC-E97C-E250-E8A36C45FEB4}"/>
              </a:ext>
            </a:extLst>
          </p:cNvPr>
          <p:cNvGrpSpPr/>
          <p:nvPr/>
        </p:nvGrpSpPr>
        <p:grpSpPr>
          <a:xfrm>
            <a:off x="997224" y="1973805"/>
            <a:ext cx="4936338" cy="3775485"/>
            <a:chOff x="997224" y="1973805"/>
            <a:chExt cx="4936338" cy="3775485"/>
          </a:xfrm>
        </p:grpSpPr>
        <p:pic>
          <p:nvPicPr>
            <p:cNvPr id="1026" name="Picture 2" descr="Food Web Diagram for the Gulf of Maine Habitat">
              <a:extLst>
                <a:ext uri="{FF2B5EF4-FFF2-40B4-BE49-F238E27FC236}">
                  <a16:creationId xmlns:a16="http://schemas.microsoft.com/office/drawing/2014/main" id="{81B457AB-291F-4DF0-9ADA-7C6EDD1B1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224" y="1973805"/>
              <a:ext cx="4936338" cy="3775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BB8838-B583-3627-51F5-DF52EAEA716A}"/>
                </a:ext>
              </a:extLst>
            </p:cNvPr>
            <p:cNvSpPr txBox="1"/>
            <p:nvPr/>
          </p:nvSpPr>
          <p:spPr>
            <a:xfrm>
              <a:off x="5378602" y="5487680"/>
              <a:ext cx="5549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NOAA</a:t>
              </a:r>
              <a:endParaRPr lang="en-DK" sz="11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F7C4C6-EF11-F547-48F4-195F744C68DF}"/>
              </a:ext>
            </a:extLst>
          </p:cNvPr>
          <p:cNvGrpSpPr/>
          <p:nvPr/>
        </p:nvGrpSpPr>
        <p:grpSpPr>
          <a:xfrm>
            <a:off x="7756570" y="2596628"/>
            <a:ext cx="3373120" cy="2529840"/>
            <a:chOff x="7756570" y="2596628"/>
            <a:chExt cx="3373120" cy="2529840"/>
          </a:xfrm>
        </p:grpSpPr>
        <p:pic>
          <p:nvPicPr>
            <p:cNvPr id="1028" name="Picture 4" descr="Presentation on ecosystems indicators at UN meeting">
              <a:extLst>
                <a:ext uri="{FF2B5EF4-FFF2-40B4-BE49-F238E27FC236}">
                  <a16:creationId xmlns:a16="http://schemas.microsoft.com/office/drawing/2014/main" id="{7B890DC3-34E6-F724-EC11-8EA2A135CA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6570" y="2596628"/>
              <a:ext cx="3373120" cy="2529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ADE1A4-CBDD-22B4-6439-D6972DE7241E}"/>
                </a:ext>
              </a:extLst>
            </p:cNvPr>
            <p:cNvSpPr txBox="1"/>
            <p:nvPr/>
          </p:nvSpPr>
          <p:spPr>
            <a:xfrm>
              <a:off x="10574730" y="4864858"/>
              <a:ext cx="5549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1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NOAA</a:t>
              </a:r>
              <a:endParaRPr lang="en-DK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Graphic 3" descr="Boardroom outline">
            <a:extLst>
              <a:ext uri="{FF2B5EF4-FFF2-40B4-BE49-F238E27FC236}">
                <a16:creationId xmlns:a16="http://schemas.microsoft.com/office/drawing/2014/main" id="{57682AFE-FB03-2C90-9574-82E10425B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399" y="388937"/>
            <a:ext cx="883681" cy="883681"/>
          </a:xfrm>
          <a:prstGeom prst="rect">
            <a:avLst/>
          </a:prstGeom>
        </p:spPr>
      </p:pic>
      <p:sp>
        <p:nvSpPr>
          <p:cNvPr id="5" name="Footer Placeholder 22">
            <a:extLst>
              <a:ext uri="{FF2B5EF4-FFF2-40B4-BE49-F238E27FC236}">
                <a16:creationId xmlns:a16="http://schemas.microsoft.com/office/drawing/2014/main" id="{920633C7-BFAB-E145-E994-4DB0F7B3EE46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[7P, 8P]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90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BD07B0F-81C8-BB06-DE38-BF9A1875F389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12192000" cy="1143000"/>
          </a:xfrm>
          <a:prstGeom prst="rect">
            <a:avLst/>
          </a:prstGeo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 cap="all" spc="50" baseline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Stock assessment and fisheries management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8479CF-DB27-6818-F5EA-F41AEA8585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799" y="1782189"/>
            <a:ext cx="4978400" cy="4114800"/>
          </a:xfrm>
          <a:solidFill>
            <a:schemeClr val="bg1">
              <a:alpha val="50000"/>
            </a:schemeClr>
          </a:solidFill>
          <a:effectLst>
            <a:softEdge rad="63500"/>
          </a:effectLst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b="1" i="0" dirty="0">
              <a:solidFill>
                <a:srgbClr val="000000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Stock assessment and Science Advice</a:t>
            </a:r>
            <a:endParaRPr lang="en-CA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Estimate stock status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Healthy, cautious or critical</a:t>
            </a:r>
          </a:p>
          <a:p>
            <a:pPr marL="0" indent="0">
              <a:buNone/>
            </a:pPr>
            <a:endParaRPr lang="en-US" b="0" i="0" dirty="0">
              <a:solidFill>
                <a:srgbClr val="333333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Forecasting stock productivity into the near future.</a:t>
            </a:r>
          </a:p>
          <a:p>
            <a:pPr marL="0" indent="0">
              <a:buNone/>
            </a:pPr>
            <a:endParaRPr lang="en-US" b="0" i="0" dirty="0">
              <a:solidFill>
                <a:srgbClr val="333333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dirty="0">
                <a:solidFill>
                  <a:srgbClr val="33333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Stock response to different management actions.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Advice on recovery plans for collapsed stocks.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97E84-4CBD-D5F8-05E9-80B0C4A0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 descr="An infographic depicting the cycle of science advice for fisheries management.">
            <a:extLst>
              <a:ext uri="{FF2B5EF4-FFF2-40B4-BE49-F238E27FC236}">
                <a16:creationId xmlns:a16="http://schemas.microsoft.com/office/drawing/2014/main" id="{77E11EE6-564A-749C-4AD4-70230386C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2" y="1600200"/>
            <a:ext cx="4478779" cy="447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22">
            <a:extLst>
              <a:ext uri="{FF2B5EF4-FFF2-40B4-BE49-F238E27FC236}">
                <a16:creationId xmlns:a16="http://schemas.microsoft.com/office/drawing/2014/main" id="{D27F7C4C-7803-6E03-E8B6-BAC5F177A009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13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454DC8-A9C9-D5E4-68E6-83184850A93F}"/>
              </a:ext>
            </a:extLst>
          </p:cNvPr>
          <p:cNvGrpSpPr/>
          <p:nvPr/>
        </p:nvGrpSpPr>
        <p:grpSpPr>
          <a:xfrm>
            <a:off x="381000" y="6127750"/>
            <a:ext cx="1892300" cy="457200"/>
            <a:chOff x="381000" y="6127750"/>
            <a:chExt cx="1892300" cy="4572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0B7836-1F9C-E5D0-297B-8F5094FEB0C1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Informing FM</a:t>
              </a:r>
              <a:endParaRPr lang="en-DK" sz="1600" i="1" dirty="0"/>
            </a:p>
          </p:txBody>
        </p:sp>
        <p:pic>
          <p:nvPicPr>
            <p:cNvPr id="8" name="Graphic 7" descr="Boardroom outline">
              <a:extLst>
                <a:ext uri="{FF2B5EF4-FFF2-40B4-BE49-F238E27FC236}">
                  <a16:creationId xmlns:a16="http://schemas.microsoft.com/office/drawing/2014/main" id="{7EF70A3D-3809-3B50-437F-8681DF3BF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1000" y="612775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524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ED533CD-335E-217C-0315-3120BF506999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12192000" cy="1143000"/>
          </a:xfrm>
          <a:prstGeom prst="rect">
            <a:avLst/>
          </a:prstGeo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 cap="all" spc="50" baseline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Focus is on the northwest Atlantic</a:t>
            </a:r>
            <a:endParaRPr lang="en-CA" cap="none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DFF5533F-7189-1C27-8D2D-4B4A72023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92" b="97791" l="1823" r="98073">
                        <a14:foregroundMark x1="19583" y1="34919" x2="19583" y2="34919"/>
                        <a14:foregroundMark x1="24010" y1="23280" x2="29115" y2="51657"/>
                        <a14:foregroundMark x1="29115" y1="51657" x2="44948" y2="34664"/>
                        <a14:foregroundMark x1="44948" y1="34664" x2="14896" y2="30841"/>
                        <a14:foregroundMark x1="14896" y1="30841" x2="27656" y2="47409"/>
                        <a14:foregroundMark x1="27656" y1="47409" x2="29010" y2="45709"/>
                        <a14:foregroundMark x1="1406" y1="58709" x2="14427" y2="84197"/>
                        <a14:foregroundMark x1="14427" y1="84197" x2="27135" y2="94562"/>
                        <a14:foregroundMark x1="27135" y1="94562" x2="40938" y2="97621"/>
                        <a14:foregroundMark x1="40938" y1="97621" x2="61875" y2="94987"/>
                        <a14:foregroundMark x1="61875" y1="94987" x2="77813" y2="83857"/>
                        <a14:foregroundMark x1="77813" y1="83857" x2="88698" y2="63891"/>
                        <a14:foregroundMark x1="88698" y1="63891" x2="89010" y2="47324"/>
                        <a14:foregroundMark x1="89010" y1="47324" x2="80729" y2="22345"/>
                        <a14:foregroundMark x1="80729" y1="22345" x2="47292" y2="7477"/>
                        <a14:foregroundMark x1="47292" y1="7477" x2="35781" y2="6457"/>
                        <a14:foregroundMark x1="35781" y1="6457" x2="25417" y2="10535"/>
                        <a14:foregroundMark x1="25417" y1="10535" x2="9271" y2="29057"/>
                        <a14:foregroundMark x1="9271" y1="29057" x2="4635" y2="40017"/>
                        <a14:foregroundMark x1="4635" y1="40017" x2="1823" y2="53271"/>
                        <a14:foregroundMark x1="1823" y1="53271" x2="1823" y2="59558"/>
                        <a14:foregroundMark x1="4375" y1="49023" x2="18594" y2="73662"/>
                        <a14:foregroundMark x1="18594" y1="73662" x2="29323" y2="81563"/>
                        <a14:foregroundMark x1="29323" y1="81563" x2="38021" y2="60578"/>
                        <a14:foregroundMark x1="38021" y1="60578" x2="15469" y2="58114"/>
                        <a14:foregroundMark x1="15469" y1="58114" x2="21094" y2="69669"/>
                        <a14:foregroundMark x1="21094" y1="69669" x2="26719" y2="71708"/>
                        <a14:foregroundMark x1="19844" y1="45709" x2="27396" y2="62702"/>
                        <a14:foregroundMark x1="27396" y1="62702" x2="53802" y2="76636"/>
                        <a14:foregroundMark x1="53802" y1="76636" x2="51250" y2="50382"/>
                        <a14:foregroundMark x1="51250" y1="50382" x2="27969" y2="60238"/>
                        <a14:foregroundMark x1="27969" y1="60238" x2="40625" y2="87511"/>
                        <a14:foregroundMark x1="25521" y1="91419" x2="33229" y2="98556"/>
                        <a14:foregroundMark x1="33229" y1="98556" x2="39323" y2="87341"/>
                        <a14:foregroundMark x1="39323" y1="87341" x2="31458" y2="93883"/>
                        <a14:foregroundMark x1="31458" y1="93883" x2="37500" y2="97791"/>
                        <a14:foregroundMark x1="57448" y1="92353" x2="67865" y2="83347"/>
                        <a14:foregroundMark x1="67865" y1="83347" x2="77500" y2="62022"/>
                        <a14:foregroundMark x1="77500" y1="62022" x2="71927" y2="44605"/>
                        <a14:foregroundMark x1="71927" y1="44605" x2="50260" y2="61342"/>
                        <a14:foregroundMark x1="50260" y1="61342" x2="54219" y2="92948"/>
                        <a14:foregroundMark x1="54219" y1="92948" x2="75521" y2="74681"/>
                        <a14:foregroundMark x1="75521" y1="74681" x2="71198" y2="54291"/>
                        <a14:foregroundMark x1="75521" y1="39167" x2="77760" y2="55565"/>
                        <a14:foregroundMark x1="77760" y1="55565" x2="86250" y2="72812"/>
                        <a14:foregroundMark x1="86250" y1="72812" x2="94583" y2="70093"/>
                        <a14:foregroundMark x1="94583" y1="70093" x2="96042" y2="56415"/>
                        <a14:foregroundMark x1="96042" y1="56415" x2="93750" y2="41716"/>
                        <a14:foregroundMark x1="93750" y1="41716" x2="79271" y2="19116"/>
                        <a14:foregroundMark x1="96406" y1="36024" x2="98073" y2="52761"/>
                        <a14:foregroundMark x1="98073" y1="52761" x2="96406" y2="62447"/>
                        <a14:foregroundMark x1="85208" y1="17842" x2="74115" y2="7052"/>
                        <a14:foregroundMark x1="74115" y1="7052" x2="34948" y2="2379"/>
                        <a14:foregroundMark x1="34948" y1="2379" x2="26458" y2="5692"/>
                        <a14:foregroundMark x1="26458" y1="5692" x2="26302" y2="5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480" y="1856764"/>
            <a:ext cx="7069037" cy="433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1CB09-1554-9E5E-0501-445B054A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17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C98752-CE73-27DA-5730-A69E03BB28B8}"/>
              </a:ext>
            </a:extLst>
          </p:cNvPr>
          <p:cNvSpPr/>
          <p:nvPr/>
        </p:nvSpPr>
        <p:spPr>
          <a:xfrm>
            <a:off x="2561480" y="1856764"/>
            <a:ext cx="7069037" cy="4333510"/>
          </a:xfrm>
          <a:prstGeom prst="rect">
            <a:avLst/>
          </a:prstGeom>
          <a:noFill/>
          <a:ln w="165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7E0-E617-A914-4C47-B124EBAE69C1}"/>
              </a:ext>
            </a:extLst>
          </p:cNvPr>
          <p:cNvGrpSpPr/>
          <p:nvPr/>
        </p:nvGrpSpPr>
        <p:grpSpPr>
          <a:xfrm>
            <a:off x="381000" y="6127750"/>
            <a:ext cx="1892300" cy="457200"/>
            <a:chOff x="381000" y="6127750"/>
            <a:chExt cx="1892300" cy="4572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7ED6A8-1E44-94AB-34E4-A86807A1344C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Informing FM</a:t>
              </a:r>
              <a:endParaRPr lang="en-DK" sz="1600" i="1" dirty="0"/>
            </a:p>
          </p:txBody>
        </p:sp>
        <p:pic>
          <p:nvPicPr>
            <p:cNvPr id="5" name="Graphic 4" descr="Boardroom outline">
              <a:extLst>
                <a:ext uri="{FF2B5EF4-FFF2-40B4-BE49-F238E27FC236}">
                  <a16:creationId xmlns:a16="http://schemas.microsoft.com/office/drawing/2014/main" id="{1FA7589E-DD8B-7C35-3034-B1C2C965F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1000" y="612775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969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2 C -0.01081 -0.00694 -0.01654 -0.01157 -0.03021 -0.01504 C -0.0401 -0.03055 -0.03802 -0.02893 -0.04518 -0.04305 C -0.05234 -0.05648 -0.05625 -0.08009 -0.06237 -0.09282 C -0.06823 -0.11967 -0.07422 -0.13194 -0.07865 -0.1583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-7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500" y="125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82626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6C1BC-6A9C-13AC-1DAE-4D1734403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  <a:solidFill>
            <a:schemeClr val="bg1">
              <a:alpha val="50000"/>
            </a:scheme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Status of a stock</a:t>
            </a:r>
            <a:endParaRPr lang="en-US" sz="4400" kern="1200" cap="none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C9B644-79C5-DFC1-5C90-2CDE2E55D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9B59490-8F39-4071-8D39-A1EA9958D7A7}" type="slidenum">
              <a:rPr lang="en-US" smtClean="0"/>
              <a:pPr defTabSz="914400">
                <a:spcAft>
                  <a:spcPts val="600"/>
                </a:spcAft>
              </a:pPr>
              <a:t>18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EBE906-B415-AC1B-CB99-7C290BDD5783}"/>
              </a:ext>
            </a:extLst>
          </p:cNvPr>
          <p:cNvGrpSpPr/>
          <p:nvPr/>
        </p:nvGrpSpPr>
        <p:grpSpPr>
          <a:xfrm>
            <a:off x="381000" y="6127750"/>
            <a:ext cx="1892300" cy="457200"/>
            <a:chOff x="381000" y="6127750"/>
            <a:chExt cx="1892300" cy="4572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38DB30-7E5E-FCC2-12B8-E08B1CE1A8C7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Informing FM</a:t>
              </a:r>
              <a:endParaRPr lang="en-DK" sz="1600" i="1" dirty="0"/>
            </a:p>
          </p:txBody>
        </p:sp>
        <p:pic>
          <p:nvPicPr>
            <p:cNvPr id="11" name="Graphic 10" descr="Boardroom outline">
              <a:extLst>
                <a:ext uri="{FF2B5EF4-FFF2-40B4-BE49-F238E27FC236}">
                  <a16:creationId xmlns:a16="http://schemas.microsoft.com/office/drawing/2014/main" id="{312B6679-E08D-52EC-0BC9-11148AAAE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1000" y="6127750"/>
              <a:ext cx="457200" cy="4572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682C9A-018F-531C-557E-5F97A92E35DA}"/>
              </a:ext>
            </a:extLst>
          </p:cNvPr>
          <p:cNvGrpSpPr/>
          <p:nvPr/>
        </p:nvGrpSpPr>
        <p:grpSpPr>
          <a:xfrm>
            <a:off x="311063" y="1710239"/>
            <a:ext cx="6376607" cy="3910632"/>
            <a:chOff x="838200" y="2441794"/>
            <a:chExt cx="4904621" cy="26617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21EABAB-9EDC-C2CA-52F8-3DE267579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2441794"/>
              <a:ext cx="4904621" cy="2661799"/>
            </a:xfrm>
            <a:prstGeom prst="rect">
              <a:avLst/>
            </a:prstGeom>
          </p:spPr>
        </p:pic>
        <p:pic>
          <p:nvPicPr>
            <p:cNvPr id="16" name="Picture 4" descr="Capelin - IceMar">
              <a:extLst>
                <a:ext uri="{FF2B5EF4-FFF2-40B4-BE49-F238E27FC236}">
                  <a16:creationId xmlns:a16="http://schemas.microsoft.com/office/drawing/2014/main" id="{729E2956-A6A9-4288-5CE0-315A124F1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2441794"/>
              <a:ext cx="822425" cy="395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023B544-63AB-3EDB-2A81-DCB078048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317" y="1710239"/>
            <a:ext cx="2250390" cy="12322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BE2733B-2171-372C-E8DF-49369840D9F2}"/>
              </a:ext>
            </a:extLst>
          </p:cNvPr>
          <p:cNvGrpSpPr/>
          <p:nvPr/>
        </p:nvGrpSpPr>
        <p:grpSpPr>
          <a:xfrm>
            <a:off x="6821863" y="2363158"/>
            <a:ext cx="4669411" cy="2604793"/>
            <a:chOff x="4792771" y="2442375"/>
            <a:chExt cx="6561030" cy="26824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1777E9-A0CA-2333-A4A6-06861A3D7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3232"/>
            <a:stretch/>
          </p:blipFill>
          <p:spPr>
            <a:xfrm>
              <a:off x="4792771" y="2442375"/>
              <a:ext cx="6561030" cy="268244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35788ED-9E04-561E-3958-66EB25C014D8}"/>
                </a:ext>
              </a:extLst>
            </p:cNvPr>
            <p:cNvSpPr/>
            <p:nvPr/>
          </p:nvSpPr>
          <p:spPr>
            <a:xfrm>
              <a:off x="4826320" y="2509722"/>
              <a:ext cx="257695" cy="294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980A27C-1DCD-AB4C-7A9B-24B8BE1153DA}"/>
                </a:ext>
              </a:extLst>
            </p:cNvPr>
            <p:cNvSpPr/>
            <p:nvPr/>
          </p:nvSpPr>
          <p:spPr>
            <a:xfrm>
              <a:off x="4792771" y="4961961"/>
              <a:ext cx="6561030" cy="162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9" name="Footer Placeholder 22">
            <a:extLst>
              <a:ext uri="{FF2B5EF4-FFF2-40B4-BE49-F238E27FC236}">
                <a16:creationId xmlns:a16="http://schemas.microsoft.com/office/drawing/2014/main" id="{1AF5AD2D-BF09-1783-1502-376FCBA304A7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9" action="ppaction://hlinksldjump"/>
              </a:rPr>
              <a:t>14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58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30DB395-FA64-E317-3D01-41E3B26E451E}"/>
              </a:ext>
            </a:extLst>
          </p:cNvPr>
          <p:cNvSpPr/>
          <p:nvPr/>
        </p:nvSpPr>
        <p:spPr>
          <a:xfrm>
            <a:off x="4633498" y="1496519"/>
            <a:ext cx="6984254" cy="458393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1A87-5DEA-164E-6BD9-22A805C46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74638"/>
            <a:ext cx="12192001" cy="1143000"/>
          </a:xfrm>
          <a:solidFill>
            <a:schemeClr val="bg1">
              <a:alpha val="50000"/>
            </a:schemeClr>
          </a:solidFill>
          <a:effectLst>
            <a:softEdge rad="63500"/>
          </a:effectLst>
        </p:spPr>
        <p:txBody>
          <a:bodyPr anchor="ctr"/>
          <a:lstStyle/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Forecasting productivity</a:t>
            </a:r>
            <a:endParaRPr lang="en-DK" cap="none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E482E-9F6A-3321-82AA-EA7F1BA1D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19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D9E42B-914D-1153-2D4D-606B2D675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3812"/>
            <a:ext cx="3630045" cy="4427677"/>
          </a:xfrm>
          <a:prstGeom prst="rect">
            <a:avLst/>
          </a:prstGeom>
        </p:spPr>
      </p:pic>
      <p:pic>
        <p:nvPicPr>
          <p:cNvPr id="10" name="Picture 2" descr="Atlantic Cod | NOAA Fisheries">
            <a:extLst>
              <a:ext uri="{FF2B5EF4-FFF2-40B4-BE49-F238E27FC236}">
                <a16:creationId xmlns:a16="http://schemas.microsoft.com/office/drawing/2014/main" id="{235ACAE3-BA62-3A1C-7A40-D0F2F0643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30" y="2842030"/>
            <a:ext cx="1059397" cy="85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Greenland Turbot | NOAA Fisheries">
            <a:extLst>
              <a:ext uri="{FF2B5EF4-FFF2-40B4-BE49-F238E27FC236}">
                <a16:creationId xmlns:a16="http://schemas.microsoft.com/office/drawing/2014/main" id="{ECB91B21-EA38-F57B-AAC9-6C6D63D92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6495" y="3757651"/>
            <a:ext cx="858335" cy="71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FA2D3E-04FA-D307-B7DC-BA3699ED3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696" y="4138403"/>
            <a:ext cx="541160" cy="50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C14EAC-9A98-B974-01D5-B56ED2FEFEFB}"/>
              </a:ext>
            </a:extLst>
          </p:cNvPr>
          <p:cNvGrpSpPr/>
          <p:nvPr/>
        </p:nvGrpSpPr>
        <p:grpSpPr>
          <a:xfrm>
            <a:off x="5864239" y="2010133"/>
            <a:ext cx="803499" cy="660198"/>
            <a:chOff x="5724224" y="4223298"/>
            <a:chExt cx="1003739" cy="741562"/>
          </a:xfrm>
        </p:grpSpPr>
        <p:pic>
          <p:nvPicPr>
            <p:cNvPr id="4" name="Picture 4" descr="Side-profile illustration of orange red Northern shrimp with big black eye. Credit: NOAA Fisheries/Jack Hornady">
              <a:extLst>
                <a:ext uri="{FF2B5EF4-FFF2-40B4-BE49-F238E27FC236}">
                  <a16:creationId xmlns:a16="http://schemas.microsoft.com/office/drawing/2014/main" id="{97F650EB-6D40-DFF0-6B81-897DE2469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5703" y="4441679"/>
              <a:ext cx="327163" cy="21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Side-profile illustration of orange red Northern shrimp with big black eye. Credit: NOAA Fisheries/Jack Hornady">
              <a:extLst>
                <a:ext uri="{FF2B5EF4-FFF2-40B4-BE49-F238E27FC236}">
                  <a16:creationId xmlns:a16="http://schemas.microsoft.com/office/drawing/2014/main" id="{F2E931CE-00BD-F745-7BB5-F6AC227B92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223298"/>
              <a:ext cx="327163" cy="21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Side-profile illustration of orange red Northern shrimp with big black eye. Credit: NOAA Fisheries/Jack Hornady">
              <a:extLst>
                <a:ext uri="{FF2B5EF4-FFF2-40B4-BE49-F238E27FC236}">
                  <a16:creationId xmlns:a16="http://schemas.microsoft.com/office/drawing/2014/main" id="{74EFA838-CAA7-8E43-F7F5-2531E5E9C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8103" y="4594079"/>
              <a:ext cx="327163" cy="21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Side-profile illustration of orange red Northern shrimp with big black eye. Credit: NOAA Fisheries/Jack Hornady">
              <a:extLst>
                <a:ext uri="{FF2B5EF4-FFF2-40B4-BE49-F238E27FC236}">
                  <a16:creationId xmlns:a16="http://schemas.microsoft.com/office/drawing/2014/main" id="{3328ABFF-449E-E671-D8FC-BDFB1C86D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4375698"/>
              <a:ext cx="327163" cy="21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Side-profile illustration of orange red Northern shrimp with big black eye. Credit: NOAA Fisheries/Jack Hornady">
              <a:extLst>
                <a:ext uri="{FF2B5EF4-FFF2-40B4-BE49-F238E27FC236}">
                  <a16:creationId xmlns:a16="http://schemas.microsoft.com/office/drawing/2014/main" id="{277B4904-C21A-5FDE-1A32-239D2F087C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0503" y="4746479"/>
              <a:ext cx="327163" cy="21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Side-profile illustration of orange red Northern shrimp with big black eye. Credit: NOAA Fisheries/Jack Hornady">
              <a:extLst>
                <a:ext uri="{FF2B5EF4-FFF2-40B4-BE49-F238E27FC236}">
                  <a16:creationId xmlns:a16="http://schemas.microsoft.com/office/drawing/2014/main" id="{E7B6DE6C-2657-4851-0C63-E7B31CF23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4528098"/>
              <a:ext cx="327163" cy="21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Side-profile illustration of orange red Northern shrimp with big black eye. Credit: NOAA Fisheries/Jack Hornady">
              <a:extLst>
                <a:ext uri="{FF2B5EF4-FFF2-40B4-BE49-F238E27FC236}">
                  <a16:creationId xmlns:a16="http://schemas.microsoft.com/office/drawing/2014/main" id="{A5B4AE77-9D98-25A9-5474-6DE9E827A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224" y="4594078"/>
              <a:ext cx="327163" cy="21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Side-profile illustration of orange red Northern shrimp with big black eye. Credit: NOAA Fisheries/Jack Hornady">
              <a:extLst>
                <a:ext uri="{FF2B5EF4-FFF2-40B4-BE49-F238E27FC236}">
                  <a16:creationId xmlns:a16="http://schemas.microsoft.com/office/drawing/2014/main" id="{E2604F7A-9FCD-C992-1500-A8D3C4B5F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4004" y="4746479"/>
              <a:ext cx="327163" cy="21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urrell North Atlantic Oscillation (NAO) Index (station-based) | Climate  Data Guide">
            <a:extLst>
              <a:ext uri="{FF2B5EF4-FFF2-40B4-BE49-F238E27FC236}">
                <a16:creationId xmlns:a16="http://schemas.microsoft.com/office/drawing/2014/main" id="{DBCC5FB2-0905-1093-6A70-CCE3E0CB5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631" y="4776712"/>
            <a:ext cx="1882645" cy="115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6FDCCF7-2BE4-0CD6-D6D1-59DA665B9402}"/>
              </a:ext>
            </a:extLst>
          </p:cNvPr>
          <p:cNvGrpSpPr/>
          <p:nvPr/>
        </p:nvGrpSpPr>
        <p:grpSpPr>
          <a:xfrm>
            <a:off x="7466455" y="2016527"/>
            <a:ext cx="803499" cy="660198"/>
            <a:chOff x="5724224" y="4223298"/>
            <a:chExt cx="1003739" cy="741562"/>
          </a:xfrm>
        </p:grpSpPr>
        <p:pic>
          <p:nvPicPr>
            <p:cNvPr id="17" name="Picture 4" descr="Side-profile illustration of orange red Northern shrimp with big black eye. Credit: NOAA Fisheries/Jack Hornady">
              <a:extLst>
                <a:ext uri="{FF2B5EF4-FFF2-40B4-BE49-F238E27FC236}">
                  <a16:creationId xmlns:a16="http://schemas.microsoft.com/office/drawing/2014/main" id="{91654991-68B7-7A81-BFAC-F66A72CA2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5703" y="4441679"/>
              <a:ext cx="327163" cy="21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Side-profile illustration of orange red Northern shrimp with big black eye. Credit: NOAA Fisheries/Jack Hornady">
              <a:extLst>
                <a:ext uri="{FF2B5EF4-FFF2-40B4-BE49-F238E27FC236}">
                  <a16:creationId xmlns:a16="http://schemas.microsoft.com/office/drawing/2014/main" id="{6493AD17-BFF3-9EF3-0792-F427BF978C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223298"/>
              <a:ext cx="327163" cy="21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Side-profile illustration of orange red Northern shrimp with big black eye. Credit: NOAA Fisheries/Jack Hornady">
              <a:extLst>
                <a:ext uri="{FF2B5EF4-FFF2-40B4-BE49-F238E27FC236}">
                  <a16:creationId xmlns:a16="http://schemas.microsoft.com/office/drawing/2014/main" id="{1E091EBD-659A-8F5B-33AF-BE1F08A7A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8103" y="4594079"/>
              <a:ext cx="327163" cy="21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Side-profile illustration of orange red Northern shrimp with big black eye. Credit: NOAA Fisheries/Jack Hornady">
              <a:extLst>
                <a:ext uri="{FF2B5EF4-FFF2-40B4-BE49-F238E27FC236}">
                  <a16:creationId xmlns:a16="http://schemas.microsoft.com/office/drawing/2014/main" id="{B6F06DC0-831C-971C-F360-032493A0F1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4375698"/>
              <a:ext cx="327163" cy="21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Side-profile illustration of orange red Northern shrimp with big black eye. Credit: NOAA Fisheries/Jack Hornady">
              <a:extLst>
                <a:ext uri="{FF2B5EF4-FFF2-40B4-BE49-F238E27FC236}">
                  <a16:creationId xmlns:a16="http://schemas.microsoft.com/office/drawing/2014/main" id="{12C8E4C4-FA2A-FBF5-DD5D-F17B71EABB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0503" y="4746479"/>
              <a:ext cx="327163" cy="21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Side-profile illustration of orange red Northern shrimp with big black eye. Credit: NOAA Fisheries/Jack Hornady">
              <a:extLst>
                <a:ext uri="{FF2B5EF4-FFF2-40B4-BE49-F238E27FC236}">
                  <a16:creationId xmlns:a16="http://schemas.microsoft.com/office/drawing/2014/main" id="{DF6F29CF-208B-3888-6D80-D2022CE61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4528098"/>
              <a:ext cx="327163" cy="21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Side-profile illustration of orange red Northern shrimp with big black eye. Credit: NOAA Fisheries/Jack Hornady">
              <a:extLst>
                <a:ext uri="{FF2B5EF4-FFF2-40B4-BE49-F238E27FC236}">
                  <a16:creationId xmlns:a16="http://schemas.microsoft.com/office/drawing/2014/main" id="{EC0667B5-6DD3-19CE-4F85-D482B03F2F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224" y="4594078"/>
              <a:ext cx="327163" cy="21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Side-profile illustration of orange red Northern shrimp with big black eye. Credit: NOAA Fisheries/Jack Hornady">
              <a:extLst>
                <a:ext uri="{FF2B5EF4-FFF2-40B4-BE49-F238E27FC236}">
                  <a16:creationId xmlns:a16="http://schemas.microsoft.com/office/drawing/2014/main" id="{319F9F49-EBE8-AC9E-BBE3-3042039E10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4004" y="4746479"/>
              <a:ext cx="327163" cy="218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4E7DB8C-B371-D848-EFD1-C0437643ABA6}"/>
              </a:ext>
            </a:extLst>
          </p:cNvPr>
          <p:cNvSpPr txBox="1"/>
          <p:nvPr/>
        </p:nvSpPr>
        <p:spPr>
          <a:xfrm>
            <a:off x="6898479" y="2086320"/>
            <a:ext cx="312077" cy="520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  <a:endParaRPr lang="en-CA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B43403-02CE-5415-5FFA-776409308CD9}"/>
              </a:ext>
            </a:extLst>
          </p:cNvPr>
          <p:cNvSpPr txBox="1"/>
          <p:nvPr/>
        </p:nvSpPr>
        <p:spPr>
          <a:xfrm>
            <a:off x="6898479" y="3064174"/>
            <a:ext cx="312077" cy="520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+</a:t>
            </a:r>
            <a:endParaRPr lang="en-CA" sz="3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4A5886-8C3B-1B9A-8EFF-A62E33D2B5F5}"/>
              </a:ext>
            </a:extLst>
          </p:cNvPr>
          <p:cNvSpPr txBox="1"/>
          <p:nvPr/>
        </p:nvSpPr>
        <p:spPr>
          <a:xfrm>
            <a:off x="6898479" y="3902736"/>
            <a:ext cx="312077" cy="520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+</a:t>
            </a:r>
            <a:endParaRPr lang="en-CA" sz="3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D26BF2-7D3B-56CB-00BE-5E527E06836A}"/>
              </a:ext>
            </a:extLst>
          </p:cNvPr>
          <p:cNvSpPr txBox="1"/>
          <p:nvPr/>
        </p:nvSpPr>
        <p:spPr>
          <a:xfrm>
            <a:off x="6898479" y="4834940"/>
            <a:ext cx="312077" cy="520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+</a:t>
            </a:r>
            <a:endParaRPr lang="en-CA" sz="3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5FE73A-59BA-64C5-4177-15EEE819DDB7}"/>
              </a:ext>
            </a:extLst>
          </p:cNvPr>
          <p:cNvSpPr txBox="1"/>
          <p:nvPr/>
        </p:nvSpPr>
        <p:spPr>
          <a:xfrm>
            <a:off x="8972793" y="2123480"/>
            <a:ext cx="1270638" cy="328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Shrimp density</a:t>
            </a:r>
            <a:endParaRPr lang="en-CA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ADE58B-0583-33FF-39B9-9AD3F2E7A36E}"/>
              </a:ext>
            </a:extLst>
          </p:cNvPr>
          <p:cNvSpPr txBox="1"/>
          <p:nvPr/>
        </p:nvSpPr>
        <p:spPr>
          <a:xfrm>
            <a:off x="9092773" y="3088275"/>
            <a:ext cx="1030677" cy="328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 density</a:t>
            </a:r>
            <a:endParaRPr lang="en-CA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D7189A-EE3A-34F7-7CD6-0377D2EC0F70}"/>
              </a:ext>
            </a:extLst>
          </p:cNvPr>
          <p:cNvSpPr txBox="1"/>
          <p:nvPr/>
        </p:nvSpPr>
        <p:spPr>
          <a:xfrm>
            <a:off x="9092773" y="3949848"/>
            <a:ext cx="1942939" cy="328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predator density</a:t>
            </a:r>
            <a:endParaRPr lang="en-C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56428C-AC54-115C-EDBE-F4C7D2FBEA64}"/>
              </a:ext>
            </a:extLst>
          </p:cNvPr>
          <p:cNvSpPr txBox="1"/>
          <p:nvPr/>
        </p:nvSpPr>
        <p:spPr>
          <a:xfrm>
            <a:off x="9329352" y="4937176"/>
            <a:ext cx="1706360" cy="575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 Atlantic </a:t>
            </a:r>
          </a:p>
          <a:p>
            <a:r>
              <a:rPr lang="en-US" dirty="0"/>
              <a:t>Oscillation index</a:t>
            </a:r>
            <a:endParaRPr lang="en-CA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D9DF3CB-6EED-F552-6AD3-E35CC473359A}"/>
              </a:ext>
            </a:extLst>
          </p:cNvPr>
          <p:cNvSpPr/>
          <p:nvPr/>
        </p:nvSpPr>
        <p:spPr>
          <a:xfrm>
            <a:off x="7399142" y="3757651"/>
            <a:ext cx="1134185" cy="85213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D72C73-30C6-8B9A-3025-6DA656C01A38}"/>
              </a:ext>
            </a:extLst>
          </p:cNvPr>
          <p:cNvSpPr txBox="1"/>
          <p:nvPr/>
        </p:nvSpPr>
        <p:spPr>
          <a:xfrm>
            <a:off x="4740386" y="2200428"/>
            <a:ext cx="107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Next Year</a:t>
            </a:r>
            <a:endParaRPr lang="en-DK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47CB0C-1333-4E25-7896-8D8A7B9E0A0B}"/>
              </a:ext>
            </a:extLst>
          </p:cNvPr>
          <p:cNvSpPr txBox="1"/>
          <p:nvPr/>
        </p:nvSpPr>
        <p:spPr>
          <a:xfrm>
            <a:off x="8269953" y="1600559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This Year</a:t>
            </a:r>
            <a:endParaRPr lang="en-DK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BE52AA-53FC-9605-1B6E-F623441FC2A9}"/>
              </a:ext>
            </a:extLst>
          </p:cNvPr>
          <p:cNvGrpSpPr/>
          <p:nvPr/>
        </p:nvGrpSpPr>
        <p:grpSpPr>
          <a:xfrm>
            <a:off x="381000" y="6127750"/>
            <a:ext cx="1892300" cy="457200"/>
            <a:chOff x="381000" y="6127750"/>
            <a:chExt cx="1892300" cy="45720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A144A7-6A6C-360D-5B22-503C9B583870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Informing FM</a:t>
              </a:r>
              <a:endParaRPr lang="en-DK" sz="1600" i="1" dirty="0"/>
            </a:p>
          </p:txBody>
        </p:sp>
        <p:pic>
          <p:nvPicPr>
            <p:cNvPr id="40" name="Graphic 39" descr="Boardroom outline">
              <a:extLst>
                <a:ext uri="{FF2B5EF4-FFF2-40B4-BE49-F238E27FC236}">
                  <a16:creationId xmlns:a16="http://schemas.microsoft.com/office/drawing/2014/main" id="{3BC10EF9-2B67-D56E-7E7D-23055FD47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1000" y="6127750"/>
              <a:ext cx="457200" cy="457200"/>
            </a:xfrm>
            <a:prstGeom prst="rect">
              <a:avLst/>
            </a:prstGeom>
          </p:spPr>
        </p:pic>
      </p:grpSp>
      <p:sp>
        <p:nvSpPr>
          <p:cNvPr id="27" name="Footer Placeholder 22">
            <a:extLst>
              <a:ext uri="{FF2B5EF4-FFF2-40B4-BE49-F238E27FC236}">
                <a16:creationId xmlns:a16="http://schemas.microsoft.com/office/drawing/2014/main" id="{10C40D26-516F-B515-D4E1-F6CC1058E40A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11" action="ppaction://hlinksldjump"/>
              </a:rPr>
              <a:t>15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7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1309278" y="704655"/>
            <a:ext cx="6469930" cy="178402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CA" b="1" dirty="0">
                <a:solidFill>
                  <a:schemeClr val="tx1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Question</a:t>
            </a:r>
            <a:r>
              <a:rPr lang="en-CA" dirty="0">
                <a:solidFill>
                  <a:schemeClr val="tx1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: "What are the key empirical approaches (including their advantages and limitations) to characterize trophic interactions in marine ecosystems? Focusing on the Northwest Atlantic: discuss how trophic interactions can be used to inform fisheries management.”</a:t>
            </a:r>
            <a:endParaRPr lang="en-DK" dirty="0">
              <a:solidFill>
                <a:schemeClr val="tx1"/>
              </a:solidFill>
              <a:effectLst/>
              <a:latin typeface="Yu Gothic" panose="020B0400000000000000" pitchFamily="34" charset="-128"/>
              <a:ea typeface="Yu Gothic" panose="020B0400000000000000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D99937-29FD-7151-A043-6BF1A283F107}"/>
              </a:ext>
            </a:extLst>
          </p:cNvPr>
          <p:cNvGrpSpPr/>
          <p:nvPr/>
        </p:nvGrpSpPr>
        <p:grpSpPr>
          <a:xfrm>
            <a:off x="381000" y="6127750"/>
            <a:ext cx="1892300" cy="457200"/>
            <a:chOff x="381000" y="6127750"/>
            <a:chExt cx="1892300" cy="4572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AF2BEDE-601A-7A0A-2659-8D490A9436C4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Introduction</a:t>
              </a:r>
              <a:endParaRPr lang="en-DK" sz="1600" i="1" dirty="0"/>
            </a:p>
          </p:txBody>
        </p:sp>
        <p:pic>
          <p:nvPicPr>
            <p:cNvPr id="4" name="Graphic 3" descr="Books outline">
              <a:extLst>
                <a:ext uri="{FF2B5EF4-FFF2-40B4-BE49-F238E27FC236}">
                  <a16:creationId xmlns:a16="http://schemas.microsoft.com/office/drawing/2014/main" id="{18BEFE03-5457-18F1-07DE-49A48FE93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1000" y="6127750"/>
              <a:ext cx="457200" cy="457200"/>
            </a:xfrm>
            <a:prstGeom prst="rect">
              <a:avLst/>
            </a:prstGeom>
          </p:spPr>
        </p:pic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E073C8-CA95-04CB-1BE3-E94C51359E1B}"/>
              </a:ext>
            </a:extLst>
          </p:cNvPr>
          <p:cNvSpPr txBox="1">
            <a:spLocks/>
          </p:cNvSpPr>
          <p:nvPr/>
        </p:nvSpPr>
        <p:spPr>
          <a:xfrm>
            <a:off x="1309278" y="2760102"/>
            <a:ext cx="4786722" cy="2648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20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20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20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20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20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600" b="1" kern="15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Presentation Structure</a:t>
            </a:r>
          </a:p>
          <a:p>
            <a:r>
              <a:rPr lang="en-CA" sz="1600" kern="15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Trophic Interactions</a:t>
            </a:r>
          </a:p>
          <a:p>
            <a:r>
              <a:rPr lang="en-CA" sz="1600" kern="15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Empirical Approaches</a:t>
            </a:r>
          </a:p>
          <a:p>
            <a:r>
              <a:rPr lang="en-CA" sz="1600" kern="15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Informing Fisheries Management</a:t>
            </a:r>
          </a:p>
          <a:p>
            <a:r>
              <a:rPr lang="en-CA" sz="1600" kern="15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Discussion</a:t>
            </a:r>
          </a:p>
          <a:p>
            <a:r>
              <a:rPr lang="en-CA" sz="1600" kern="15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Concluding Remarks</a:t>
            </a:r>
          </a:p>
          <a:p>
            <a:endParaRPr lang="en-DK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B2C90-45A7-F266-4CCD-DC3844E0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0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FF19-979C-ADE1-F885-E57F6720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  <a:solidFill>
            <a:schemeClr val="bg1">
              <a:alpha val="50000"/>
            </a:schemeClr>
          </a:solidFill>
          <a:effectLst>
            <a:softEdge rad="63500"/>
          </a:effectLst>
        </p:spPr>
        <p:txBody>
          <a:bodyPr anchor="ctr"/>
          <a:lstStyle/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Early life stage</a:t>
            </a:r>
            <a:endParaRPr lang="en-CA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A0E84-C326-C247-F07B-412DC82D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20</a:t>
            </a:fld>
            <a:endParaRPr lang="en-CA"/>
          </a:p>
        </p:txBody>
      </p:sp>
      <p:pic>
        <p:nvPicPr>
          <p:cNvPr id="1026" name="Picture 2" descr="History of the Irish Herring - Trinity Centre for Environmental ...">
            <a:extLst>
              <a:ext uri="{FF2B5EF4-FFF2-40B4-BE49-F238E27FC236}">
                <a16:creationId xmlns:a16="http://schemas.microsoft.com/office/drawing/2014/main" id="{89E873FC-679B-ADD7-215F-A9034D4C1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43" y="1641396"/>
            <a:ext cx="3957459" cy="424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addock | NOAA Fisheries">
            <a:extLst>
              <a:ext uri="{FF2B5EF4-FFF2-40B4-BE49-F238E27FC236}">
                <a16:creationId xmlns:a16="http://schemas.microsoft.com/office/drawing/2014/main" id="{2533B2C2-67DF-2987-D312-AD5D07FB8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986" y="2225019"/>
            <a:ext cx="1952191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A58EDBEF-E46E-2102-E608-3E42CA3783F2}"/>
              </a:ext>
            </a:extLst>
          </p:cNvPr>
          <p:cNvSpPr/>
          <p:nvPr/>
        </p:nvSpPr>
        <p:spPr>
          <a:xfrm rot="2587813">
            <a:off x="9992181" y="3340002"/>
            <a:ext cx="659219" cy="1252830"/>
          </a:xfrm>
          <a:prstGeom prst="curvedLeftArrow">
            <a:avLst>
              <a:gd name="adj1" fmla="val 29859"/>
              <a:gd name="adj2" fmla="val 47812"/>
              <a:gd name="adj3" fmla="val 43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88F25A-26E8-B18F-DFAA-812FCA9C14B8}"/>
              </a:ext>
            </a:extLst>
          </p:cNvPr>
          <p:cNvGrpSpPr/>
          <p:nvPr/>
        </p:nvGrpSpPr>
        <p:grpSpPr>
          <a:xfrm>
            <a:off x="381000" y="6127750"/>
            <a:ext cx="1892300" cy="457200"/>
            <a:chOff x="381000" y="6127750"/>
            <a:chExt cx="1892300" cy="4572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C7804E-BE47-EC45-5C28-442E6FAF2772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Informing FM</a:t>
              </a:r>
              <a:endParaRPr lang="en-DK" sz="1600" i="1" dirty="0"/>
            </a:p>
          </p:txBody>
        </p:sp>
        <p:pic>
          <p:nvPicPr>
            <p:cNvPr id="8" name="Graphic 7" descr="Boardroom outline">
              <a:extLst>
                <a:ext uri="{FF2B5EF4-FFF2-40B4-BE49-F238E27FC236}">
                  <a16:creationId xmlns:a16="http://schemas.microsoft.com/office/drawing/2014/main" id="{9F58A8CF-A3BE-49E6-AA00-F8F4C5F32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1000" y="6127750"/>
              <a:ext cx="457200" cy="4572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B83781-2486-B851-B1CC-D216EC3AFEBC}"/>
              </a:ext>
            </a:extLst>
          </p:cNvPr>
          <p:cNvGrpSpPr/>
          <p:nvPr/>
        </p:nvGrpSpPr>
        <p:grpSpPr>
          <a:xfrm>
            <a:off x="946484" y="2330129"/>
            <a:ext cx="4138374" cy="2816906"/>
            <a:chOff x="1017310" y="2485192"/>
            <a:chExt cx="4319321" cy="2878659"/>
          </a:xfrm>
        </p:grpSpPr>
        <p:pic>
          <p:nvPicPr>
            <p:cNvPr id="12" name="Picture 4" descr="Herring">
              <a:extLst>
                <a:ext uri="{FF2B5EF4-FFF2-40B4-BE49-F238E27FC236}">
                  <a16:creationId xmlns:a16="http://schemas.microsoft.com/office/drawing/2014/main" id="{7EB8720E-CBF5-8977-9830-2B6FFCB335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310" y="2485192"/>
              <a:ext cx="4319321" cy="2878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Smørrebrød med sild | Slagter Lindhardt">
              <a:extLst>
                <a:ext uri="{FF2B5EF4-FFF2-40B4-BE49-F238E27FC236}">
                  <a16:creationId xmlns:a16="http://schemas.microsoft.com/office/drawing/2014/main" id="{2CCD0182-8B01-9145-7D65-A09EBFD98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2028" y="2485192"/>
              <a:ext cx="1574603" cy="1139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CEB95F2-6DEC-D6F6-E476-ADF4F2D503A8}"/>
              </a:ext>
            </a:extLst>
          </p:cNvPr>
          <p:cNvSpPr txBox="1"/>
          <p:nvPr/>
        </p:nvSpPr>
        <p:spPr>
          <a:xfrm>
            <a:off x="10014499" y="1548209"/>
            <a:ext cx="1952191" cy="1040038"/>
          </a:xfrm>
          <a:prstGeom prst="rect">
            <a:avLst/>
          </a:prstGeo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vert="horz" wrap="none" lIns="91440" tIns="45720" rIns="91440" bIns="45720" rtlCol="0" anchor="ctr" anchorCtr="0">
            <a:noAutofit/>
          </a:bodyPr>
          <a:lstStyle/>
          <a:p>
            <a:r>
              <a:rPr lang="en-CA" sz="1100" dirty="0"/>
              <a:t>Thanks to NOAA Stomach </a:t>
            </a:r>
          </a:p>
          <a:p>
            <a:r>
              <a:rPr lang="en-CA" sz="1100" dirty="0"/>
              <a:t>Sampling Programs and </a:t>
            </a:r>
          </a:p>
          <a:p>
            <a:r>
              <a:rPr lang="en-CA" sz="1100" dirty="0"/>
              <a:t>NOAA Technical Reports</a:t>
            </a:r>
            <a:endParaRPr lang="en-DK" sz="1100" dirty="0"/>
          </a:p>
        </p:txBody>
      </p:sp>
      <p:sp>
        <p:nvSpPr>
          <p:cNvPr id="4" name="Footer Placeholder 22">
            <a:extLst>
              <a:ext uri="{FF2B5EF4-FFF2-40B4-BE49-F238E27FC236}">
                <a16:creationId xmlns:a16="http://schemas.microsoft.com/office/drawing/2014/main" id="{DAABAB7A-684C-F2E2-3197-12B0FADAC7F5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9" action="ppaction://hlinksldjump"/>
              </a:rPr>
              <a:t>16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38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9FC6-5621-75B0-227D-A34091385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  <a:solidFill>
            <a:schemeClr val="bg1">
              <a:alpha val="50000"/>
            </a:schemeClr>
          </a:solidFill>
          <a:effectLst>
            <a:softEdge rad="63500"/>
          </a:effectLst>
        </p:spPr>
        <p:txBody>
          <a:bodyPr anchor="ctr"/>
          <a:lstStyle/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Early life stage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ED8E-EF6D-3C14-767A-C87C3B6E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21</a:t>
            </a:fld>
            <a:endParaRPr lang="en-CA"/>
          </a:p>
        </p:txBody>
      </p:sp>
      <p:pic>
        <p:nvPicPr>
          <p:cNvPr id="9" name="Picture 8" descr="A map of different weather conditions&#10;&#10;Description automatically generated with medium confidence">
            <a:extLst>
              <a:ext uri="{FF2B5EF4-FFF2-40B4-BE49-F238E27FC236}">
                <a16:creationId xmlns:a16="http://schemas.microsoft.com/office/drawing/2014/main" id="{21F53A88-7210-834F-8504-1CF434919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6811"/>
            <a:ext cx="5763594" cy="404394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F70721B-3327-9ADA-BB87-50E4436E2D87}"/>
              </a:ext>
            </a:extLst>
          </p:cNvPr>
          <p:cNvGrpSpPr/>
          <p:nvPr/>
        </p:nvGrpSpPr>
        <p:grpSpPr>
          <a:xfrm>
            <a:off x="381000" y="6127750"/>
            <a:ext cx="1892300" cy="457200"/>
            <a:chOff x="381000" y="6127750"/>
            <a:chExt cx="1892300" cy="4572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022F79-BAD2-63F2-2579-A2CCB05BC010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Informing FM</a:t>
              </a:r>
              <a:endParaRPr lang="en-DK" sz="1600" i="1" dirty="0"/>
            </a:p>
          </p:txBody>
        </p:sp>
        <p:pic>
          <p:nvPicPr>
            <p:cNvPr id="6" name="Graphic 5" descr="Boardroom outline">
              <a:extLst>
                <a:ext uri="{FF2B5EF4-FFF2-40B4-BE49-F238E27FC236}">
                  <a16:creationId xmlns:a16="http://schemas.microsoft.com/office/drawing/2014/main" id="{20738582-D0DC-85BE-FEBE-EF2E572AC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000" y="6127750"/>
              <a:ext cx="457200" cy="4572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79A2F0D-2F86-0A37-C5FA-7579FF9D3D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355"/>
          <a:stretch/>
        </p:blipFill>
        <p:spPr>
          <a:xfrm>
            <a:off x="725529" y="1816811"/>
            <a:ext cx="5203146" cy="4049970"/>
          </a:xfrm>
          <a:prstGeom prst="rect">
            <a:avLst/>
          </a:prstGeom>
        </p:spPr>
      </p:pic>
      <p:sp>
        <p:nvSpPr>
          <p:cNvPr id="7" name="Footer Placeholder 22">
            <a:extLst>
              <a:ext uri="{FF2B5EF4-FFF2-40B4-BE49-F238E27FC236}">
                <a16:creationId xmlns:a16="http://schemas.microsoft.com/office/drawing/2014/main" id="{3DBBFBFC-D269-77F7-868E-DB037D918EA7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[17]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18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fish and eggs&#10;&#10;Description automatically generated with medium confidence">
            <a:extLst>
              <a:ext uri="{FF2B5EF4-FFF2-40B4-BE49-F238E27FC236}">
                <a16:creationId xmlns:a16="http://schemas.microsoft.com/office/drawing/2014/main" id="{8245849E-50E0-9087-8496-BD407597E3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79" y="1979320"/>
            <a:ext cx="4640642" cy="4043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3AD58D-FB98-82D9-2C75-9C26EB2A7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758" y="2469813"/>
            <a:ext cx="5217442" cy="20928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70FE7B-7A76-FFDE-3E02-9CB049A05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  <a:solidFill>
            <a:schemeClr val="bg1">
              <a:alpha val="50000"/>
            </a:schemeClr>
          </a:solidFill>
          <a:effectLst>
            <a:softEdge rad="63500"/>
          </a:effectLst>
        </p:spPr>
        <p:txBody>
          <a:bodyPr anchor="ctr"/>
          <a:lstStyle/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Early life stage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853B57-54FA-D17F-75F9-DE1515824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22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045EA-4157-6CD4-EA10-F440B281779D}"/>
              </a:ext>
            </a:extLst>
          </p:cNvPr>
          <p:cNvSpPr txBox="1"/>
          <p:nvPr/>
        </p:nvSpPr>
        <p:spPr>
          <a:xfrm>
            <a:off x="6161758" y="4562686"/>
            <a:ext cx="5217442" cy="1230144"/>
          </a:xfrm>
          <a:prstGeom prst="rect">
            <a:avLst/>
          </a:prstGeo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vert="horz" wrap="square" lIns="91440" tIns="45720" rIns="91440" bIns="45720" rtlCol="0" anchor="ctr" anchorCtr="0">
            <a:normAutofit fontScale="92500" lnSpcReduction="20000"/>
          </a:bodyPr>
          <a:lstStyle/>
          <a:p>
            <a:endParaRPr lang="en-US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Richardson et al. 2011 showed how herring can handle higher predation by haddock through saturation, when in an upper stable equilibrium state (Black).</a:t>
            </a:r>
          </a:p>
          <a:p>
            <a:endParaRPr lang="en-US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However, fishing intensity decreases the SSB and the population can’t saturate higher haddock predation meaning it becomes susceptible to depensation. </a:t>
            </a:r>
          </a:p>
          <a:p>
            <a:endParaRPr lang="en-CA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Footer Placeholder 22">
            <a:extLst>
              <a:ext uri="{FF2B5EF4-FFF2-40B4-BE49-F238E27FC236}">
                <a16:creationId xmlns:a16="http://schemas.microsoft.com/office/drawing/2014/main" id="{D6B795EE-D0DA-8A18-E82B-621CFB642B8D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18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22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B3D67-F04C-9DDA-6A84-8DA3B825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  <a:solidFill>
            <a:schemeClr val="bg1">
              <a:alpha val="50000"/>
            </a:schemeClr>
          </a:solidFill>
          <a:effectLst>
            <a:softEdge rad="63500"/>
          </a:effectLst>
        </p:spPr>
        <p:txBody>
          <a:bodyPr anchor="ctr"/>
          <a:lstStyle/>
          <a:p>
            <a:pPr algn="ctr"/>
            <a:r>
              <a:rPr lang="en-CA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The question of stock rebuilding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6F1B4-9BA5-66A4-516A-0E305BFF5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23</a:t>
            </a:fld>
            <a:endParaRPr lang="en-CA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A0D34E-82D3-3F22-D183-DF1C4F923207}"/>
              </a:ext>
            </a:extLst>
          </p:cNvPr>
          <p:cNvGrpSpPr/>
          <p:nvPr/>
        </p:nvGrpSpPr>
        <p:grpSpPr>
          <a:xfrm>
            <a:off x="381000" y="6127750"/>
            <a:ext cx="1892300" cy="457200"/>
            <a:chOff x="381000" y="6127750"/>
            <a:chExt cx="1892300" cy="4572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7098C6-84C0-5B89-0049-9517E304BCE0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Informing FM</a:t>
              </a:r>
              <a:endParaRPr lang="en-DK" sz="1600" i="1" dirty="0"/>
            </a:p>
          </p:txBody>
        </p:sp>
        <p:pic>
          <p:nvPicPr>
            <p:cNvPr id="8" name="Graphic 7" descr="Boardroom outline">
              <a:extLst>
                <a:ext uri="{FF2B5EF4-FFF2-40B4-BE49-F238E27FC236}">
                  <a16:creationId xmlns:a16="http://schemas.microsoft.com/office/drawing/2014/main" id="{A595F006-D5B0-1235-A2BB-C87F73A94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1000" y="6127750"/>
              <a:ext cx="457200" cy="457200"/>
            </a:xfrm>
            <a:prstGeom prst="rect">
              <a:avLst/>
            </a:prstGeom>
          </p:spPr>
        </p:pic>
      </p:grpSp>
      <p:pic>
        <p:nvPicPr>
          <p:cNvPr id="15" name="Picture 2" descr="Atlantic Cod | NOAA Fisheries">
            <a:extLst>
              <a:ext uri="{FF2B5EF4-FFF2-40B4-BE49-F238E27FC236}">
                <a16:creationId xmlns:a16="http://schemas.microsoft.com/office/drawing/2014/main" id="{AC18B0D0-B822-B716-9E28-86CA43682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61" y="1722293"/>
            <a:ext cx="1059397" cy="85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D6C03C-414E-CB22-E941-ED8C5D6B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56" y="1722293"/>
            <a:ext cx="5219916" cy="4067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F66444-378D-341F-DDE8-DC49C7540D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511"/>
          <a:stretch/>
        </p:blipFill>
        <p:spPr>
          <a:xfrm>
            <a:off x="4465387" y="1829994"/>
            <a:ext cx="1200508" cy="10482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64A933D-7122-57E0-07F7-A1647E48D5BA}"/>
              </a:ext>
            </a:extLst>
          </p:cNvPr>
          <p:cNvGrpSpPr/>
          <p:nvPr/>
        </p:nvGrpSpPr>
        <p:grpSpPr>
          <a:xfrm>
            <a:off x="6096000" y="1722293"/>
            <a:ext cx="5219916" cy="4067607"/>
            <a:chOff x="5690648" y="1667669"/>
            <a:chExt cx="5404700" cy="437491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AE8D43-E259-1D11-956E-EB514DBC5F6C}"/>
                </a:ext>
              </a:extLst>
            </p:cNvPr>
            <p:cNvSpPr/>
            <p:nvPr/>
          </p:nvSpPr>
          <p:spPr>
            <a:xfrm>
              <a:off x="5690648" y="1667669"/>
              <a:ext cx="5404700" cy="4374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61CC594-F312-E97D-257B-9FBA7B690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0033" y="3107843"/>
              <a:ext cx="4719106" cy="285556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960F8F-B4DB-323A-3BB4-BBB01FCFA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25680" y="1699774"/>
              <a:ext cx="3107221" cy="230352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AD1F967-DF2F-1284-BAA4-A6BDE7AA4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04" b="92157" l="6548" r="95040">
                        <a14:foregroundMark x1="8730" y1="51961" x2="8730" y2="51961"/>
                        <a14:foregroundMark x1="7937" y1="60294" x2="7937" y2="60294"/>
                        <a14:foregroundMark x1="7540" y1="64216" x2="7540" y2="64216"/>
                        <a14:foregroundMark x1="8135" y1="68137" x2="8135" y2="68137"/>
                        <a14:foregroundMark x1="7540" y1="66667" x2="7540" y2="66667"/>
                        <a14:foregroundMark x1="7738" y1="65196" x2="7937" y2="69118"/>
                        <a14:foregroundMark x1="7341" y1="51471" x2="6746" y2="51471"/>
                        <a14:foregroundMark x1="27183" y1="87745" x2="27778" y2="92157"/>
                        <a14:foregroundMark x1="27381" y1="78922" x2="27778" y2="85784"/>
                        <a14:foregroundMark x1="38492" y1="10294" x2="39683" y2="11765"/>
                        <a14:foregroundMark x1="91270" y1="46569" x2="91468" y2="67647"/>
                        <a14:foregroundMark x1="95040" y1="42157" x2="94048" y2="647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9164" y="1778157"/>
            <a:ext cx="1638587" cy="6632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3586C9-966B-7530-C5BD-CC8383949F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8287" y="1778157"/>
            <a:ext cx="1121120" cy="1242277"/>
          </a:xfrm>
          <a:prstGeom prst="rect">
            <a:avLst/>
          </a:prstGeom>
        </p:spPr>
      </p:pic>
      <p:pic>
        <p:nvPicPr>
          <p:cNvPr id="25" name="Picture 2" descr="**">
            <a:extLst>
              <a:ext uri="{FF2B5EF4-FFF2-40B4-BE49-F238E27FC236}">
                <a16:creationId xmlns:a16="http://schemas.microsoft.com/office/drawing/2014/main" id="{DB079D15-3F9D-2E3E-B943-DB5595BE9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987" y="3884333"/>
            <a:ext cx="1191033" cy="87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2">
            <a:extLst>
              <a:ext uri="{FF2B5EF4-FFF2-40B4-BE49-F238E27FC236}">
                <a16:creationId xmlns:a16="http://schemas.microsoft.com/office/drawing/2014/main" id="{E9A2171B-24AC-2A58-A62C-3E5AEDD5D85C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14" action="ppaction://hlinksldjump"/>
              </a:rPr>
              <a:t>19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14" action="ppaction://hlinksldjump"/>
              </a:rPr>
              <a:t>20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783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E1760-E1D7-5666-23EC-8D67A600E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24</a:t>
            </a:fld>
            <a:endParaRPr lang="en-CA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07A98F-F65E-0D07-F1DA-60C86BE88E55}"/>
              </a:ext>
            </a:extLst>
          </p:cNvPr>
          <p:cNvCxnSpPr/>
          <p:nvPr/>
        </p:nvCxnSpPr>
        <p:spPr>
          <a:xfrm>
            <a:off x="1061558" y="3045484"/>
            <a:ext cx="10210800" cy="0"/>
          </a:xfrm>
          <a:prstGeom prst="line">
            <a:avLst/>
          </a:prstGeom>
          <a:ln w="7620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25C047-4D97-7B78-DC4A-91843A7751F9}"/>
              </a:ext>
            </a:extLst>
          </p:cNvPr>
          <p:cNvSpPr txBox="1"/>
          <p:nvPr/>
        </p:nvSpPr>
        <p:spPr>
          <a:xfrm>
            <a:off x="11323158" y="28608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401C36-1C0C-10F2-CED0-B1524057544F}"/>
              </a:ext>
            </a:extLst>
          </p:cNvPr>
          <p:cNvSpPr txBox="1"/>
          <p:nvPr/>
        </p:nvSpPr>
        <p:spPr>
          <a:xfrm>
            <a:off x="408815" y="28608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  <a:endParaRPr lang="en-CA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DE3C66F-B503-7143-B2F3-230F0126B8A3}"/>
              </a:ext>
            </a:extLst>
          </p:cNvPr>
          <p:cNvGrpSpPr/>
          <p:nvPr/>
        </p:nvGrpSpPr>
        <p:grpSpPr>
          <a:xfrm>
            <a:off x="2076666" y="2067186"/>
            <a:ext cx="1781257" cy="976880"/>
            <a:chOff x="2076666" y="2067186"/>
            <a:chExt cx="1781257" cy="97688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F9113F-3557-6BF2-1BD5-9AAB30A28F45}"/>
                </a:ext>
              </a:extLst>
            </p:cNvPr>
            <p:cNvSpPr txBox="1"/>
            <p:nvPr/>
          </p:nvSpPr>
          <p:spPr>
            <a:xfrm>
              <a:off x="2076666" y="2067186"/>
              <a:ext cx="1781257" cy="646331"/>
            </a:xfrm>
            <a:prstGeom prst="rect">
              <a:avLst/>
            </a:prstGeom>
            <a:solidFill>
              <a:srgbClr val="FF505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1994-1997, 2003 2009 </a:t>
              </a:r>
            </a:p>
            <a:p>
              <a:pPr algn="ctr"/>
              <a:r>
                <a:rPr lang="en-US" sz="1200" dirty="0"/>
                <a:t>Moratorium on </a:t>
              </a:r>
            </a:p>
            <a:p>
              <a:pPr algn="ctr"/>
              <a:r>
                <a:rPr lang="en-US" sz="1200" dirty="0"/>
                <a:t>the </a:t>
              </a:r>
              <a:r>
                <a:rPr lang="en-US" sz="1200" dirty="0" err="1"/>
                <a:t>sGSL</a:t>
              </a:r>
              <a:r>
                <a:rPr lang="en-US" sz="1200" dirty="0"/>
                <a:t> cod stock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42C6A5-F157-83C7-74A9-2094AE7B5E14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967295" y="2713517"/>
              <a:ext cx="0" cy="330549"/>
            </a:xfrm>
            <a:prstGeom prst="straightConnector1">
              <a:avLst/>
            </a:prstGeom>
            <a:ln w="28575">
              <a:round/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2F65304-E328-6F08-90B5-A42E9CF1A5B0}"/>
              </a:ext>
            </a:extLst>
          </p:cNvPr>
          <p:cNvGrpSpPr/>
          <p:nvPr/>
        </p:nvGrpSpPr>
        <p:grpSpPr>
          <a:xfrm>
            <a:off x="3565953" y="40936"/>
            <a:ext cx="1951339" cy="3014125"/>
            <a:chOff x="3565953" y="40936"/>
            <a:chExt cx="1951339" cy="30141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9B76EBA-B52A-3997-6F89-9B1F1F959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0696" y="903419"/>
              <a:ext cx="1268467" cy="118832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E3F8C0-7771-DB68-EC2E-A03F55CB1C1F}"/>
                </a:ext>
              </a:extLst>
            </p:cNvPr>
            <p:cNvSpPr txBox="1"/>
            <p:nvPr/>
          </p:nvSpPr>
          <p:spPr>
            <a:xfrm>
              <a:off x="3565953" y="40936"/>
              <a:ext cx="1951339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2007 </a:t>
              </a:r>
            </a:p>
            <a:p>
              <a:r>
                <a:rPr lang="en-US" sz="1000" dirty="0"/>
                <a:t>Hammill et al found little change in diet contribution from cod to grey seal through the 90’s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CB4FC18-FA97-83D2-49EC-ADD7EC8581F4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4541623" y="2091748"/>
              <a:ext cx="13307" cy="963313"/>
            </a:xfrm>
            <a:prstGeom prst="straightConnector1">
              <a:avLst/>
            </a:prstGeom>
            <a:ln w="28575">
              <a:round/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EF5FC-50B2-73FC-863B-947A3C1FDDD3}"/>
              </a:ext>
            </a:extLst>
          </p:cNvPr>
          <p:cNvGrpSpPr/>
          <p:nvPr/>
        </p:nvGrpSpPr>
        <p:grpSpPr>
          <a:xfrm>
            <a:off x="381000" y="6127750"/>
            <a:ext cx="1892300" cy="457200"/>
            <a:chOff x="381000" y="6127750"/>
            <a:chExt cx="1892300" cy="4572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182DFB7-4C50-384F-4D4A-7810594B56B9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Informing FM</a:t>
              </a:r>
              <a:endParaRPr lang="en-DK" sz="1600" i="1" dirty="0"/>
            </a:p>
          </p:txBody>
        </p:sp>
        <p:pic>
          <p:nvPicPr>
            <p:cNvPr id="16" name="Graphic 15" descr="Boardroom outline">
              <a:extLst>
                <a:ext uri="{FF2B5EF4-FFF2-40B4-BE49-F238E27FC236}">
                  <a16:creationId xmlns:a16="http://schemas.microsoft.com/office/drawing/2014/main" id="{5D68A564-4CAB-C680-255B-901913F90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000" y="6127750"/>
              <a:ext cx="457200" cy="4572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70AA39-9116-774A-F22C-A68259F1BAD0}"/>
              </a:ext>
            </a:extLst>
          </p:cNvPr>
          <p:cNvGrpSpPr/>
          <p:nvPr/>
        </p:nvGrpSpPr>
        <p:grpSpPr>
          <a:xfrm>
            <a:off x="9711174" y="565345"/>
            <a:ext cx="2374368" cy="2465171"/>
            <a:chOff x="9711174" y="565345"/>
            <a:chExt cx="2374368" cy="246517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190AD4-EBB4-6A25-8291-84292D267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60603" y="1262659"/>
              <a:ext cx="1475510" cy="108665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5031AD-C668-A0D4-713A-FBDC98D21447}"/>
                </a:ext>
              </a:extLst>
            </p:cNvPr>
            <p:cNvSpPr txBox="1"/>
            <p:nvPr/>
          </p:nvSpPr>
          <p:spPr>
            <a:xfrm>
              <a:off x="9711174" y="565345"/>
              <a:ext cx="2374368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2022 </a:t>
              </a:r>
            </a:p>
            <a:p>
              <a:r>
                <a:rPr lang="en-US" sz="1000" dirty="0"/>
                <a:t>Rossi estimate that serious culling </a:t>
              </a:r>
            </a:p>
            <a:p>
              <a:r>
                <a:rPr lang="en-US" sz="1000" dirty="0"/>
                <a:t>of grey seals was necessary but could </a:t>
              </a:r>
            </a:p>
            <a:p>
              <a:r>
                <a:rPr lang="en-US" sz="1000" dirty="0"/>
                <a:t>collapse the seal population </a:t>
              </a:r>
              <a:endParaRPr lang="en-CA" sz="10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0E7039A-5F0A-B6D3-E3C1-0563EC0BBDE4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H="1" flipV="1">
              <a:off x="10898358" y="2349316"/>
              <a:ext cx="1" cy="681200"/>
            </a:xfrm>
            <a:prstGeom prst="straightConnector1">
              <a:avLst/>
            </a:prstGeom>
            <a:ln w="28575">
              <a:round/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D5BF669-F2EA-A78E-D44B-F1E9C520A118}"/>
              </a:ext>
            </a:extLst>
          </p:cNvPr>
          <p:cNvGrpSpPr/>
          <p:nvPr/>
        </p:nvGrpSpPr>
        <p:grpSpPr>
          <a:xfrm>
            <a:off x="399491" y="3046419"/>
            <a:ext cx="1922158" cy="2800748"/>
            <a:chOff x="399491" y="3046419"/>
            <a:chExt cx="1922158" cy="280074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06CA0FA-45DD-53AA-2066-92C98C219F78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1369566" y="3046419"/>
              <a:ext cx="0" cy="808784"/>
            </a:xfrm>
            <a:prstGeom prst="straightConnector1">
              <a:avLst/>
            </a:prstGeom>
            <a:ln w="28575">
              <a:round/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3535DBC-97FD-9AED-66CA-3B395CEA5BB7}"/>
                </a:ext>
              </a:extLst>
            </p:cNvPr>
            <p:cNvGrpSpPr/>
            <p:nvPr/>
          </p:nvGrpSpPr>
          <p:grpSpPr>
            <a:xfrm>
              <a:off x="399491" y="3855203"/>
              <a:ext cx="1922158" cy="1991964"/>
              <a:chOff x="399491" y="3855203"/>
              <a:chExt cx="1922158" cy="199196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5B6E4EC-0E08-893F-10CE-D3B94534E93E}"/>
                  </a:ext>
                </a:extLst>
              </p:cNvPr>
              <p:cNvSpPr txBox="1"/>
              <p:nvPr/>
            </p:nvSpPr>
            <p:spPr>
              <a:xfrm>
                <a:off x="484015" y="3855203"/>
                <a:ext cx="177110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Grey Seal population increase.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308EC4-7E5F-2840-264B-FB4FC2153DEA}"/>
                  </a:ext>
                </a:extLst>
              </p:cNvPr>
              <p:cNvGrpSpPr/>
              <p:nvPr/>
            </p:nvGrpSpPr>
            <p:grpSpPr>
              <a:xfrm>
                <a:off x="399491" y="4316868"/>
                <a:ext cx="1922158" cy="1530299"/>
                <a:chOff x="6096000" y="1843603"/>
                <a:chExt cx="5257800" cy="4008363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946D42A1-FCF4-D04B-5494-661DC06BED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96000" y="1843603"/>
                  <a:ext cx="5257800" cy="4008363"/>
                </a:xfrm>
                <a:prstGeom prst="rect">
                  <a:avLst/>
                </a:prstGeom>
              </p:spPr>
            </p:pic>
            <p:pic>
              <p:nvPicPr>
                <p:cNvPr id="18" name="Picture 2" descr="Seals | NatureScot">
                  <a:extLst>
                    <a:ext uri="{FF2B5EF4-FFF2-40B4-BE49-F238E27FC236}">
                      <a16:creationId xmlns:a16="http://schemas.microsoft.com/office/drawing/2014/main" id="{3D64C879-27FA-DC2A-85DE-486E78194E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06869" y="2053795"/>
                  <a:ext cx="1058780" cy="7028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AC80E8-965D-EB63-22A3-984DA2B194D2}"/>
              </a:ext>
            </a:extLst>
          </p:cNvPr>
          <p:cNvGrpSpPr/>
          <p:nvPr/>
        </p:nvGrpSpPr>
        <p:grpSpPr>
          <a:xfrm>
            <a:off x="5251936" y="2091748"/>
            <a:ext cx="1512657" cy="963313"/>
            <a:chOff x="5251936" y="2091748"/>
            <a:chExt cx="1512657" cy="96331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161022-80F6-0992-52F8-6D40A9DDBE4A}"/>
                </a:ext>
              </a:extLst>
            </p:cNvPr>
            <p:cNvSpPr txBox="1"/>
            <p:nvPr/>
          </p:nvSpPr>
          <p:spPr>
            <a:xfrm>
              <a:off x="5251936" y="2091748"/>
              <a:ext cx="1512657" cy="646331"/>
            </a:xfrm>
            <a:prstGeom prst="rect">
              <a:avLst/>
            </a:prstGeom>
            <a:solidFill>
              <a:srgbClr val="FF505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2009 </a:t>
              </a:r>
            </a:p>
            <a:p>
              <a:pPr algn="ctr"/>
              <a:r>
                <a:rPr lang="en-US" sz="1200" dirty="0"/>
                <a:t>Moratorium on </a:t>
              </a:r>
            </a:p>
            <a:p>
              <a:pPr algn="ctr"/>
              <a:r>
                <a:rPr lang="en-US" sz="1200" dirty="0"/>
                <a:t>the </a:t>
              </a:r>
              <a:r>
                <a:rPr lang="en-US" sz="1200" dirty="0" err="1"/>
                <a:t>sGSL</a:t>
              </a:r>
              <a:r>
                <a:rPr lang="en-US" sz="1200" dirty="0"/>
                <a:t> cod stock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97C04D1-4BFD-44D7-067E-DF2C47B63C63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6008265" y="2738079"/>
              <a:ext cx="0" cy="316982"/>
            </a:xfrm>
            <a:prstGeom prst="straightConnector1">
              <a:avLst/>
            </a:prstGeom>
            <a:ln w="28575">
              <a:round/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69D6511-BA1C-6436-E8B5-A88324444FEA}"/>
              </a:ext>
            </a:extLst>
          </p:cNvPr>
          <p:cNvGrpSpPr/>
          <p:nvPr/>
        </p:nvGrpSpPr>
        <p:grpSpPr>
          <a:xfrm>
            <a:off x="8908332" y="3060372"/>
            <a:ext cx="1990026" cy="2622835"/>
            <a:chOff x="8908332" y="3060372"/>
            <a:chExt cx="1990026" cy="262283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9B0F1A8-3D65-2C02-0034-B1EB97B9E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82871" y="3492692"/>
              <a:ext cx="1839563" cy="137060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7ED91F6-F35F-2F5F-649D-F0E1CD3D7EE6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9902653" y="3060372"/>
              <a:ext cx="0" cy="432320"/>
            </a:xfrm>
            <a:prstGeom prst="straightConnector1">
              <a:avLst/>
            </a:prstGeom>
            <a:ln w="28575">
              <a:round/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B7F5D33-68CE-0928-2CCA-5ADD26BB948F}"/>
                </a:ext>
              </a:extLst>
            </p:cNvPr>
            <p:cNvSpPr txBox="1"/>
            <p:nvPr/>
          </p:nvSpPr>
          <p:spPr>
            <a:xfrm>
              <a:off x="8908332" y="4821433"/>
              <a:ext cx="1990026" cy="861774"/>
            </a:xfrm>
            <a:prstGeom prst="rect">
              <a:avLst/>
            </a:prstGeom>
            <a:solidFill>
              <a:srgbClr val="FF5050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2019 </a:t>
              </a:r>
            </a:p>
            <a:p>
              <a:r>
                <a:rPr lang="en-US" sz="1000" dirty="0"/>
                <a:t>Results from </a:t>
              </a:r>
              <a:r>
                <a:rPr lang="en-US" sz="1000" dirty="0" err="1"/>
                <a:t>Neuenhoff</a:t>
              </a:r>
              <a:r>
                <a:rPr lang="en-US" sz="1000" dirty="0"/>
                <a:t> et al, found that </a:t>
              </a:r>
              <a:r>
                <a:rPr lang="en-US" sz="1000" dirty="0" err="1"/>
                <a:t>sGSL</a:t>
              </a:r>
              <a:r>
                <a:rPr lang="en-US" sz="1000" dirty="0"/>
                <a:t> cod stock lack of recover appears to be due to a predator driven Allee effect.</a:t>
              </a:r>
              <a:endParaRPr lang="en-CA" sz="10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D0BD09A-764C-F5E1-3639-036204BC2757}"/>
              </a:ext>
            </a:extLst>
          </p:cNvPr>
          <p:cNvGrpSpPr/>
          <p:nvPr/>
        </p:nvGrpSpPr>
        <p:grpSpPr>
          <a:xfrm>
            <a:off x="6674710" y="187658"/>
            <a:ext cx="2166957" cy="2856408"/>
            <a:chOff x="6674710" y="187658"/>
            <a:chExt cx="2166957" cy="285640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85794F-5140-5008-4B90-7CF8EDD9E65E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7778298" y="2391014"/>
              <a:ext cx="0" cy="653052"/>
            </a:xfrm>
            <a:prstGeom prst="straightConnector1">
              <a:avLst/>
            </a:prstGeom>
            <a:ln w="28575">
              <a:round/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78E1252-8B64-B481-5590-EEE34BDC5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90329" y="634865"/>
              <a:ext cx="1775937" cy="175614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519D5AD-DE89-367B-D1EA-9457382AB004}"/>
                </a:ext>
              </a:extLst>
            </p:cNvPr>
            <p:cNvSpPr txBox="1"/>
            <p:nvPr/>
          </p:nvSpPr>
          <p:spPr>
            <a:xfrm>
              <a:off x="6674710" y="187658"/>
              <a:ext cx="2166957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2010 </a:t>
              </a:r>
            </a:p>
            <a:p>
              <a:r>
                <a:rPr lang="en-US" sz="1000" dirty="0"/>
                <a:t>Male seals of Gulf origin prey on winter aggregations of cod.</a:t>
              </a:r>
              <a:endParaRPr lang="en-CA" sz="10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1DCC290-58E6-029F-931D-6B3DCFA4304D}"/>
              </a:ext>
            </a:extLst>
          </p:cNvPr>
          <p:cNvGrpSpPr/>
          <p:nvPr/>
        </p:nvGrpSpPr>
        <p:grpSpPr>
          <a:xfrm>
            <a:off x="2938999" y="3060372"/>
            <a:ext cx="2312938" cy="3063794"/>
            <a:chOff x="2938999" y="3060372"/>
            <a:chExt cx="2312938" cy="306379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F1526C8-939B-6226-8BA7-1A51C057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54751" y="3719915"/>
              <a:ext cx="2121615" cy="1720721"/>
            </a:xfrm>
            <a:prstGeom prst="rect">
              <a:avLst/>
            </a:prstGeom>
          </p:spPr>
        </p:pic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38C2289-2229-05B4-7988-F81FB5C4B566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4115558" y="3060372"/>
              <a:ext cx="1" cy="659543"/>
            </a:xfrm>
            <a:prstGeom prst="straightConnector1">
              <a:avLst/>
            </a:prstGeom>
            <a:ln w="28575">
              <a:round/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06FEA31-5C60-C2C1-453C-CA77125BE8DC}"/>
                </a:ext>
              </a:extLst>
            </p:cNvPr>
            <p:cNvSpPr txBox="1"/>
            <p:nvPr/>
          </p:nvSpPr>
          <p:spPr>
            <a:xfrm>
              <a:off x="2938999" y="5416280"/>
              <a:ext cx="2312938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2006 </a:t>
              </a:r>
            </a:p>
            <a:p>
              <a:r>
                <a:rPr lang="en-US" sz="1000" dirty="0" err="1"/>
                <a:t>Trzcinski</a:t>
              </a:r>
              <a:r>
                <a:rPr lang="en-US" sz="1000" dirty="0"/>
                <a:t> et al, grey seals contribute significantly to the natural mortality of cod on the eastern Scotian shelf.</a:t>
              </a:r>
              <a:endParaRPr lang="en-CA" sz="1000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312CB8B-DFE7-1F96-7FE2-CCAF900F6922}"/>
              </a:ext>
            </a:extLst>
          </p:cNvPr>
          <p:cNvGrpSpPr/>
          <p:nvPr/>
        </p:nvGrpSpPr>
        <p:grpSpPr>
          <a:xfrm>
            <a:off x="5681114" y="3049715"/>
            <a:ext cx="2166957" cy="3254134"/>
            <a:chOff x="5681114" y="3049715"/>
            <a:chExt cx="2166957" cy="325413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F7B87A6-D8F9-BA9C-C37C-A04126210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96000" y="3691815"/>
              <a:ext cx="1454184" cy="1596371"/>
            </a:xfrm>
            <a:prstGeom prst="rect">
              <a:avLst/>
            </a:prstGeom>
          </p:spPr>
        </p:pic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9F2E4156-A7EE-D7EC-AA8E-C215A0DBDAA5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6823092" y="3049715"/>
              <a:ext cx="0" cy="642100"/>
            </a:xfrm>
            <a:prstGeom prst="straightConnector1">
              <a:avLst/>
            </a:prstGeom>
            <a:ln w="28575">
              <a:round/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7D60A6-6D05-000F-787A-B5A1CC3340CA}"/>
                </a:ext>
              </a:extLst>
            </p:cNvPr>
            <p:cNvSpPr txBox="1"/>
            <p:nvPr/>
          </p:nvSpPr>
          <p:spPr>
            <a:xfrm>
              <a:off x="5681114" y="5288186"/>
              <a:ext cx="2166957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2006 </a:t>
              </a:r>
            </a:p>
            <a:p>
              <a:r>
                <a:rPr lang="en-US" sz="1000" dirty="0"/>
                <a:t>Benoit et al, </a:t>
              </a:r>
              <a:r>
                <a:rPr lang="en-US" sz="1000" dirty="0" err="1"/>
                <a:t>predaton</a:t>
              </a:r>
              <a:r>
                <a:rPr lang="en-US" sz="1000" dirty="0"/>
                <a:t> by grey seals could explain 20% to 50% of natural mortality for cod in the southern part of the Gulf of St. Lawrence.</a:t>
              </a:r>
              <a:endParaRPr lang="en-CA" sz="10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88697E1-45F8-3705-BC5C-ACDE0B5390B8}"/>
              </a:ext>
            </a:extLst>
          </p:cNvPr>
          <p:cNvGrpSpPr/>
          <p:nvPr/>
        </p:nvGrpSpPr>
        <p:grpSpPr>
          <a:xfrm>
            <a:off x="442762" y="282673"/>
            <a:ext cx="1853608" cy="2761393"/>
            <a:chOff x="442762" y="282673"/>
            <a:chExt cx="1853608" cy="276139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084F04-FE9D-06D3-9AFA-A7BDD2BB6BCB}"/>
                </a:ext>
              </a:extLst>
            </p:cNvPr>
            <p:cNvSpPr txBox="1"/>
            <p:nvPr/>
          </p:nvSpPr>
          <p:spPr>
            <a:xfrm>
              <a:off x="442762" y="1421609"/>
              <a:ext cx="185360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Early 1990’s Cod </a:t>
              </a:r>
            </a:p>
            <a:p>
              <a:r>
                <a:rPr lang="en-US" sz="1200" dirty="0"/>
                <a:t>stock collapses.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FCAC40-ABA0-3583-082E-7B5A0D5B5AF8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1369566" y="1883274"/>
              <a:ext cx="0" cy="1160792"/>
            </a:xfrm>
            <a:prstGeom prst="straightConnector1">
              <a:avLst/>
            </a:prstGeom>
            <a:ln w="28575">
              <a:round/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CCA19F9-D621-3B77-FDE6-BB5D0D92AAC9}"/>
                </a:ext>
              </a:extLst>
            </p:cNvPr>
            <p:cNvGrpSpPr/>
            <p:nvPr/>
          </p:nvGrpSpPr>
          <p:grpSpPr>
            <a:xfrm>
              <a:off x="520577" y="282673"/>
              <a:ext cx="1661040" cy="1161607"/>
              <a:chOff x="520577" y="282673"/>
              <a:chExt cx="1661040" cy="1161607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9065A20-66B7-93C3-224B-8B64DB3E8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0577" y="282673"/>
                <a:ext cx="1661040" cy="116160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C67A68C-E9D1-DDBF-781C-BFC396A45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804" b="92157" l="6548" r="95040">
                            <a14:foregroundMark x1="8730" y1="51961" x2="8730" y2="51961"/>
                            <a14:foregroundMark x1="7937" y1="60294" x2="7937" y2="60294"/>
                            <a14:foregroundMark x1="7540" y1="64216" x2="7540" y2="64216"/>
                            <a14:foregroundMark x1="8135" y1="68137" x2="8135" y2="68137"/>
                            <a14:foregroundMark x1="7540" y1="66667" x2="7540" y2="66667"/>
                            <a14:foregroundMark x1="7738" y1="65196" x2="7937" y2="69118"/>
                            <a14:foregroundMark x1="7341" y1="51471" x2="6746" y2="51471"/>
                            <a14:foregroundMark x1="27183" y1="87745" x2="27778" y2="92157"/>
                            <a14:foregroundMark x1="27381" y1="78922" x2="27778" y2="85784"/>
                            <a14:foregroundMark x1="38492" y1="10294" x2="39683" y2="11765"/>
                            <a14:foregroundMark x1="91270" y1="46569" x2="91468" y2="67647"/>
                            <a14:foregroundMark x1="95040" y1="42157" x2="94048" y2="6470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3286" y="332373"/>
                <a:ext cx="491220" cy="1988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8355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B370B-D9E4-25C5-6D42-A8B7752B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  <a:solidFill>
            <a:schemeClr val="bg1">
              <a:alpha val="50000"/>
            </a:schemeClr>
          </a:solidFill>
          <a:effectLst>
            <a:softEdge rad="63500"/>
          </a:effectLst>
        </p:spPr>
        <p:txBody>
          <a:bodyPr anchor="ctr"/>
          <a:lstStyle/>
          <a:p>
            <a:pPr algn="ctr"/>
            <a:r>
              <a:rPr lang="en-CA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The question of stock rebuilding</a:t>
            </a:r>
            <a:endParaRPr lang="en-DK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6CF7C-700F-60FE-D5F3-C874A828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25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EDB8-2937-A396-6E84-A81B7182D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572" y="2167686"/>
            <a:ext cx="5799830" cy="369311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1457552-DF76-FA6B-A126-3A983FD50F00}"/>
              </a:ext>
            </a:extLst>
          </p:cNvPr>
          <p:cNvGrpSpPr/>
          <p:nvPr/>
        </p:nvGrpSpPr>
        <p:grpSpPr>
          <a:xfrm>
            <a:off x="381000" y="6127750"/>
            <a:ext cx="1892300" cy="457200"/>
            <a:chOff x="381000" y="6127750"/>
            <a:chExt cx="1892300" cy="4572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459A86F-9A22-A725-A229-80B24A5F4692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Informing FM</a:t>
              </a:r>
              <a:endParaRPr lang="en-DK" sz="1600" i="1" dirty="0"/>
            </a:p>
          </p:txBody>
        </p:sp>
        <p:pic>
          <p:nvPicPr>
            <p:cNvPr id="7" name="Graphic 6" descr="Boardroom outline">
              <a:extLst>
                <a:ext uri="{FF2B5EF4-FFF2-40B4-BE49-F238E27FC236}">
                  <a16:creationId xmlns:a16="http://schemas.microsoft.com/office/drawing/2014/main" id="{064F5BA7-C8AC-7673-6DB7-7D8CF511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000" y="6127750"/>
              <a:ext cx="457200" cy="4572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1B7331-9A53-6301-265D-138524659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03436"/>
            <a:ext cx="5442093" cy="195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A09485-6808-601B-5E38-032FB00860D2}"/>
              </a:ext>
            </a:extLst>
          </p:cNvPr>
          <p:cNvSpPr txBox="1"/>
          <p:nvPr/>
        </p:nvSpPr>
        <p:spPr>
          <a:xfrm>
            <a:off x="381000" y="2102413"/>
            <a:ext cx="5442093" cy="1771361"/>
          </a:xfrm>
          <a:prstGeom prst="rect">
            <a:avLst/>
          </a:prstGeo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vert="horz" wrap="square" lIns="91440" tIns="45720" rIns="91440" bIns="45720" rtlCol="0" anchor="ctr" anchorCtr="0">
            <a:normAutofit fontScale="47500" lnSpcReduction="20000"/>
          </a:bodyPr>
          <a:lstStyle/>
          <a:p>
            <a: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Compensatory effect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, is defined as increase in </a:t>
            </a:r>
            <a:r>
              <a:rPr lang="en-US" sz="1900" dirty="0">
                <a:latin typeface="Yu Gothic" panose="020B0400000000000000" pitchFamily="34" charset="-128"/>
                <a:ea typeface="Yu Gothic" panose="020B0400000000000000" pitchFamily="34" charset="-128"/>
              </a:rPr>
              <a:t>per capita recruitment with decreasing 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population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.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Density-dependence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, is defined as decreasing </a:t>
            </a:r>
            <a:r>
              <a:rPr lang="en-US" sz="1800" dirty="0">
                <a:latin typeface="Yu Gothic" panose="020B0400000000000000" pitchFamily="34" charset="-128"/>
                <a:ea typeface="Yu Gothic" panose="020B0400000000000000" pitchFamily="34" charset="-128"/>
              </a:rPr>
              <a:t>per capita recruitment with increasing 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population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.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Depensation or “Allee effect”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, is defined as decreasing </a:t>
            </a:r>
            <a:r>
              <a:rPr lang="en-US" sz="1800" dirty="0">
                <a:latin typeface="Yu Gothic" panose="020B0400000000000000" pitchFamily="34" charset="-128"/>
                <a:ea typeface="Yu Gothic" panose="020B0400000000000000" pitchFamily="34" charset="-128"/>
              </a:rPr>
              <a:t>per capita recruitment with decreasing 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population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.</a:t>
            </a:r>
          </a:p>
          <a:p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b="1" dirty="0">
                <a:latin typeface="Yu Gothic" panose="020B0400000000000000" pitchFamily="34" charset="-128"/>
                <a:ea typeface="Yu Gothic" panose="020B0400000000000000" pitchFamily="34" charset="-128"/>
              </a:rPr>
              <a:t>Predator pit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is when mortality due to predation on a prey is higher than can be compensated for by the </a:t>
            </a:r>
            <a:r>
              <a:rPr lang="en-US" sz="1800" dirty="0">
                <a:latin typeface="Yu Gothic" panose="020B0400000000000000" pitchFamily="34" charset="-128"/>
                <a:ea typeface="Yu Gothic" panose="020B0400000000000000" pitchFamily="34" charset="-128"/>
              </a:rPr>
              <a:t>production rate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. </a:t>
            </a:r>
          </a:p>
          <a:p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Leaving the pit means breaking through the critical intersection as production rate is higher than mortality.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Or predator switches to more abundance prey, decreasing mortality.</a:t>
            </a:r>
          </a:p>
        </p:txBody>
      </p:sp>
      <p:sp>
        <p:nvSpPr>
          <p:cNvPr id="11" name="Footer Placeholder 22">
            <a:extLst>
              <a:ext uri="{FF2B5EF4-FFF2-40B4-BE49-F238E27FC236}">
                <a16:creationId xmlns:a16="http://schemas.microsoft.com/office/drawing/2014/main" id="{C5C3F145-1832-34AC-91E5-CC506C9A0DEC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7" action="ppaction://hlinksldjump"/>
              </a:rPr>
              <a:t>21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7" action="ppaction://hlinksldjump"/>
              </a:rPr>
              <a:t>22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27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E1760-E1D7-5666-23EC-8D67A600E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26</a:t>
            </a:fld>
            <a:endParaRPr lang="en-CA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07A98F-F65E-0D07-F1DA-60C86BE88E55}"/>
              </a:ext>
            </a:extLst>
          </p:cNvPr>
          <p:cNvCxnSpPr/>
          <p:nvPr/>
        </p:nvCxnSpPr>
        <p:spPr>
          <a:xfrm>
            <a:off x="1061558" y="3045484"/>
            <a:ext cx="10210800" cy="0"/>
          </a:xfrm>
          <a:prstGeom prst="line">
            <a:avLst/>
          </a:prstGeom>
          <a:ln w="7620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25C047-4D97-7B78-DC4A-91843A7751F9}"/>
              </a:ext>
            </a:extLst>
          </p:cNvPr>
          <p:cNvSpPr txBox="1"/>
          <p:nvPr/>
        </p:nvSpPr>
        <p:spPr>
          <a:xfrm>
            <a:off x="11323158" y="28608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401C36-1C0C-10F2-CED0-B1524057544F}"/>
              </a:ext>
            </a:extLst>
          </p:cNvPr>
          <p:cNvSpPr txBox="1"/>
          <p:nvPr/>
        </p:nvSpPr>
        <p:spPr>
          <a:xfrm>
            <a:off x="408815" y="28608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  <a:endParaRPr lang="en-CA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7201ABC-CA3F-98AF-30F6-D086BDC3E886}"/>
              </a:ext>
            </a:extLst>
          </p:cNvPr>
          <p:cNvGrpSpPr/>
          <p:nvPr/>
        </p:nvGrpSpPr>
        <p:grpSpPr>
          <a:xfrm>
            <a:off x="2141428" y="2067186"/>
            <a:ext cx="1651734" cy="976880"/>
            <a:chOff x="2141428" y="2067186"/>
            <a:chExt cx="1651734" cy="97688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F9113F-3557-6BF2-1BD5-9AAB30A28F45}"/>
                </a:ext>
              </a:extLst>
            </p:cNvPr>
            <p:cNvSpPr txBox="1"/>
            <p:nvPr/>
          </p:nvSpPr>
          <p:spPr>
            <a:xfrm>
              <a:off x="2141428" y="2067186"/>
              <a:ext cx="1651734" cy="646331"/>
            </a:xfrm>
            <a:prstGeom prst="rect">
              <a:avLst/>
            </a:prstGeom>
            <a:solidFill>
              <a:srgbClr val="FF505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1992 </a:t>
              </a:r>
            </a:p>
            <a:p>
              <a:pPr algn="ctr"/>
              <a:r>
                <a:rPr lang="en-US" sz="1200" dirty="0"/>
                <a:t>Moratorium on </a:t>
              </a:r>
            </a:p>
            <a:p>
              <a:pPr algn="ctr"/>
              <a:r>
                <a:rPr lang="en-US" sz="1200" dirty="0"/>
                <a:t>The Northern cod stock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42C6A5-F157-83C7-74A9-2094AE7B5E14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967295" y="2713517"/>
              <a:ext cx="0" cy="330549"/>
            </a:xfrm>
            <a:prstGeom prst="straightConnector1">
              <a:avLst/>
            </a:prstGeom>
            <a:ln w="28575">
              <a:round/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C2EF5FC-50B2-73FC-863B-947A3C1FDDD3}"/>
              </a:ext>
            </a:extLst>
          </p:cNvPr>
          <p:cNvGrpSpPr/>
          <p:nvPr/>
        </p:nvGrpSpPr>
        <p:grpSpPr>
          <a:xfrm>
            <a:off x="381000" y="6127750"/>
            <a:ext cx="1892300" cy="457200"/>
            <a:chOff x="381000" y="6127750"/>
            <a:chExt cx="1892300" cy="4572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182DFB7-4C50-384F-4D4A-7810594B56B9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Informing FM</a:t>
              </a:r>
              <a:endParaRPr lang="en-DK" sz="1600" i="1" dirty="0"/>
            </a:p>
          </p:txBody>
        </p:sp>
        <p:pic>
          <p:nvPicPr>
            <p:cNvPr id="16" name="Graphic 15" descr="Boardroom outline">
              <a:extLst>
                <a:ext uri="{FF2B5EF4-FFF2-40B4-BE49-F238E27FC236}">
                  <a16:creationId xmlns:a16="http://schemas.microsoft.com/office/drawing/2014/main" id="{5D68A564-4CAB-C680-255B-901913F90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1000" y="6127750"/>
              <a:ext cx="457200" cy="4572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3BA09E-FDF5-9A21-85F3-F9760B58AEA3}"/>
              </a:ext>
            </a:extLst>
          </p:cNvPr>
          <p:cNvGrpSpPr/>
          <p:nvPr/>
        </p:nvGrpSpPr>
        <p:grpSpPr>
          <a:xfrm>
            <a:off x="2699892" y="3044066"/>
            <a:ext cx="2348354" cy="2574965"/>
            <a:chOff x="2699892" y="3044066"/>
            <a:chExt cx="2348354" cy="25749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53C511-AC53-99F8-3ADD-40FB6AFF2AC6}"/>
                </a:ext>
              </a:extLst>
            </p:cNvPr>
            <p:cNvSpPr txBox="1"/>
            <p:nvPr/>
          </p:nvSpPr>
          <p:spPr>
            <a:xfrm>
              <a:off x="2699892" y="4757257"/>
              <a:ext cx="2348354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2002</a:t>
              </a:r>
            </a:p>
            <a:p>
              <a:r>
                <a:rPr lang="en-US" sz="1000" dirty="0"/>
                <a:t>Rose and O’Driscoll found links between capelin availability and cod diet, growth, condition, and reproductive potential.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00EA6B0-C136-CBA7-ACA5-3B49C7091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4859" y="4188790"/>
              <a:ext cx="1912255" cy="571935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3F6B524-8160-9EEE-8FBC-18FE55DADB6F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3870987" y="3044066"/>
              <a:ext cx="2" cy="1144724"/>
            </a:xfrm>
            <a:prstGeom prst="straightConnector1">
              <a:avLst/>
            </a:prstGeom>
            <a:ln w="28575">
              <a:round/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EB65A8-7004-69DC-9730-FAAFDCE7E061}"/>
              </a:ext>
            </a:extLst>
          </p:cNvPr>
          <p:cNvGrpSpPr/>
          <p:nvPr/>
        </p:nvGrpSpPr>
        <p:grpSpPr>
          <a:xfrm>
            <a:off x="7388013" y="1011156"/>
            <a:ext cx="1901813" cy="2034686"/>
            <a:chOff x="7388013" y="1011156"/>
            <a:chExt cx="1901813" cy="20346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A51579-16D5-4DD2-6D19-7A63D5C49E61}"/>
                </a:ext>
              </a:extLst>
            </p:cNvPr>
            <p:cNvSpPr txBox="1"/>
            <p:nvPr/>
          </p:nvSpPr>
          <p:spPr>
            <a:xfrm>
              <a:off x="7388013" y="1011156"/>
              <a:ext cx="1901813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2015 </a:t>
              </a:r>
            </a:p>
            <a:p>
              <a:r>
                <a:rPr lang="en-US" sz="1000" dirty="0"/>
                <a:t>Rose and Rowe saw cod biomass increase in parallel to increase in capelin biomass</a:t>
              </a:r>
              <a:endParaRPr lang="en-CA" sz="1000" dirty="0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A566E5F-7B98-8C45-10C8-2EBD90862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88014" y="1701897"/>
              <a:ext cx="1901812" cy="985920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185794F-5140-5008-4B90-7CF8EDD9E65E}"/>
                </a:ext>
              </a:extLst>
            </p:cNvPr>
            <p:cNvCxnSpPr>
              <a:cxnSpLocks/>
              <a:endCxn id="53" idx="2"/>
            </p:cNvCxnSpPr>
            <p:nvPr/>
          </p:nvCxnSpPr>
          <p:spPr>
            <a:xfrm flipH="1" flipV="1">
              <a:off x="8338920" y="2687817"/>
              <a:ext cx="1" cy="358025"/>
            </a:xfrm>
            <a:prstGeom prst="straightConnector1">
              <a:avLst/>
            </a:prstGeom>
            <a:ln w="28575">
              <a:round/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5F38DF5-3379-519B-AF3B-F1AF436B437B}"/>
              </a:ext>
            </a:extLst>
          </p:cNvPr>
          <p:cNvGrpSpPr/>
          <p:nvPr/>
        </p:nvGrpSpPr>
        <p:grpSpPr>
          <a:xfrm>
            <a:off x="5346630" y="3058131"/>
            <a:ext cx="2815904" cy="2572007"/>
            <a:chOff x="5346630" y="3058131"/>
            <a:chExt cx="2815904" cy="257200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F12CB0C-4F3C-17FA-B927-C71AB982098A}"/>
                </a:ext>
              </a:extLst>
            </p:cNvPr>
            <p:cNvSpPr txBox="1"/>
            <p:nvPr/>
          </p:nvSpPr>
          <p:spPr>
            <a:xfrm>
              <a:off x="5346630" y="4922252"/>
              <a:ext cx="2815904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2014 </a:t>
              </a:r>
            </a:p>
            <a:p>
              <a:r>
                <a:rPr lang="en-CA" sz="1000" dirty="0" err="1"/>
                <a:t>Mullowney</a:t>
              </a:r>
              <a:r>
                <a:rPr lang="en-US" sz="1000" dirty="0"/>
                <a:t> and Rose find suboptimal diet is reason for low growth, poor condition and high mortality for cod, rather than temperature</a:t>
              </a:r>
            </a:p>
          </p:txBody>
        </p:sp>
        <p:pic>
          <p:nvPicPr>
            <p:cNvPr id="5125" name="Picture 5124">
              <a:extLst>
                <a:ext uri="{FF2B5EF4-FFF2-40B4-BE49-F238E27FC236}">
                  <a16:creationId xmlns:a16="http://schemas.microsoft.com/office/drawing/2014/main" id="{E200E7DD-F427-29AB-6F5A-16F64C76C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74259" y="3535706"/>
              <a:ext cx="1606308" cy="1393041"/>
            </a:xfrm>
            <a:prstGeom prst="rect">
              <a:avLst/>
            </a:prstGeom>
          </p:spPr>
        </p:pic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9F2E4156-A7EE-D7EC-AA8E-C215A0DBDAA5}"/>
                </a:ext>
              </a:extLst>
            </p:cNvPr>
            <p:cNvCxnSpPr>
              <a:cxnSpLocks/>
              <a:endCxn id="5125" idx="0"/>
            </p:cNvCxnSpPr>
            <p:nvPr/>
          </p:nvCxnSpPr>
          <p:spPr>
            <a:xfrm>
              <a:off x="6677413" y="3058131"/>
              <a:ext cx="0" cy="477575"/>
            </a:xfrm>
            <a:prstGeom prst="straightConnector1">
              <a:avLst/>
            </a:prstGeom>
            <a:ln w="28575">
              <a:round/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B37CD5B-08FB-0972-DD51-7A480877DAAA}"/>
              </a:ext>
            </a:extLst>
          </p:cNvPr>
          <p:cNvGrpSpPr/>
          <p:nvPr/>
        </p:nvGrpSpPr>
        <p:grpSpPr>
          <a:xfrm>
            <a:off x="5440689" y="518713"/>
            <a:ext cx="1661040" cy="2493415"/>
            <a:chOff x="5440689" y="518713"/>
            <a:chExt cx="1661040" cy="249341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C866CB-7F28-A3E1-4DE1-F819ABE8FADE}"/>
                </a:ext>
              </a:extLst>
            </p:cNvPr>
            <p:cNvSpPr txBox="1"/>
            <p:nvPr/>
          </p:nvSpPr>
          <p:spPr>
            <a:xfrm>
              <a:off x="5440689" y="518713"/>
              <a:ext cx="1661040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2014 </a:t>
              </a:r>
            </a:p>
            <a:p>
              <a:r>
                <a:rPr lang="en-CA" sz="1000" dirty="0"/>
                <a:t>Buren et al determines that top-down predation from Harp Seals are not a driving factor</a:t>
              </a:r>
              <a:endParaRPr lang="en-US" sz="1000" dirty="0"/>
            </a:p>
          </p:txBody>
        </p:sp>
        <p:pic>
          <p:nvPicPr>
            <p:cNvPr id="5123" name="Picture 5122">
              <a:extLst>
                <a:ext uri="{FF2B5EF4-FFF2-40B4-BE49-F238E27FC236}">
                  <a16:creationId xmlns:a16="http://schemas.microsoft.com/office/drawing/2014/main" id="{DA10F495-95FC-9682-0C3A-1F0892C4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1226" y="1380487"/>
              <a:ext cx="1352008" cy="1252626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70A2B42-1801-6028-B055-C4972BA3B42D}"/>
                </a:ext>
              </a:extLst>
            </p:cNvPr>
            <p:cNvCxnSpPr>
              <a:cxnSpLocks/>
              <a:endCxn id="5123" idx="2"/>
            </p:cNvCxnSpPr>
            <p:nvPr/>
          </p:nvCxnSpPr>
          <p:spPr>
            <a:xfrm flipH="1" flipV="1">
              <a:off x="6237230" y="2633113"/>
              <a:ext cx="1" cy="379015"/>
            </a:xfrm>
            <a:prstGeom prst="straightConnector1">
              <a:avLst/>
            </a:prstGeom>
            <a:ln w="28575">
              <a:round/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722EED-E264-FBD1-61C6-A930E5FCEED9}"/>
              </a:ext>
            </a:extLst>
          </p:cNvPr>
          <p:cNvGrpSpPr/>
          <p:nvPr/>
        </p:nvGrpSpPr>
        <p:grpSpPr>
          <a:xfrm>
            <a:off x="476945" y="3046419"/>
            <a:ext cx="1778172" cy="2622718"/>
            <a:chOff x="476945" y="3046419"/>
            <a:chExt cx="1778172" cy="262271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B6E4EC-0E08-893F-10CE-D3B94534E93E}"/>
                </a:ext>
              </a:extLst>
            </p:cNvPr>
            <p:cNvSpPr txBox="1"/>
            <p:nvPr/>
          </p:nvSpPr>
          <p:spPr>
            <a:xfrm>
              <a:off x="484015" y="3855203"/>
              <a:ext cx="17711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Early 1990’s Capelin stock collapses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32C8A76-9838-5B6E-DE2F-899E7E8E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6945" y="4297093"/>
              <a:ext cx="1771102" cy="1372044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06CA0FA-45DD-53AA-2066-92C98C219F78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1369566" y="3046419"/>
              <a:ext cx="0" cy="808784"/>
            </a:xfrm>
            <a:prstGeom prst="straightConnector1">
              <a:avLst/>
            </a:prstGeom>
            <a:ln w="28575">
              <a:round/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36E4F0B-AD00-435B-FF62-A907046D1AE1}"/>
              </a:ext>
            </a:extLst>
          </p:cNvPr>
          <p:cNvGrpSpPr/>
          <p:nvPr/>
        </p:nvGrpSpPr>
        <p:grpSpPr>
          <a:xfrm>
            <a:off x="8752532" y="3078841"/>
            <a:ext cx="2245862" cy="2648513"/>
            <a:chOff x="8752532" y="3078841"/>
            <a:chExt cx="2245862" cy="264851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158350-C9C6-14FE-3CE3-72712BC1940A}"/>
                </a:ext>
              </a:extLst>
            </p:cNvPr>
            <p:cNvSpPr txBox="1"/>
            <p:nvPr/>
          </p:nvSpPr>
          <p:spPr>
            <a:xfrm>
              <a:off x="8941120" y="4865580"/>
              <a:ext cx="1888659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2019 </a:t>
              </a:r>
            </a:p>
            <a:p>
              <a:r>
                <a:rPr lang="en-US" sz="1000" dirty="0"/>
                <a:t>Koen-Alonso et al used a </a:t>
              </a:r>
            </a:p>
            <a:p>
              <a:r>
                <a:rPr lang="en-US" sz="1000" dirty="0"/>
                <a:t>bioenergetic-allometric model</a:t>
              </a:r>
              <a:r>
                <a:rPr lang="en-CA" sz="1000" dirty="0"/>
                <a:t> </a:t>
              </a:r>
            </a:p>
            <a:p>
              <a:r>
                <a:rPr lang="en-CA" sz="1000" dirty="0"/>
                <a:t>showing how cod reliance </a:t>
              </a:r>
            </a:p>
            <a:p>
              <a:r>
                <a:rPr lang="en-CA" sz="1000" dirty="0"/>
                <a:t>on capelin</a:t>
              </a:r>
              <a:endParaRPr lang="en-US" sz="10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F497F02-2A3E-8B77-4039-C7AD8877E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52532" y="3421296"/>
              <a:ext cx="2245862" cy="1444284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7ED91F6-F35F-2F5F-649D-F0E1CD3D7EE6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>
              <a:off x="9875463" y="3078841"/>
              <a:ext cx="0" cy="342455"/>
            </a:xfrm>
            <a:prstGeom prst="straightConnector1">
              <a:avLst/>
            </a:prstGeom>
            <a:ln w="28575">
              <a:round/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7B61444-B724-4BB2-6246-6608A27EC501}"/>
              </a:ext>
            </a:extLst>
          </p:cNvPr>
          <p:cNvGrpSpPr/>
          <p:nvPr/>
        </p:nvGrpSpPr>
        <p:grpSpPr>
          <a:xfrm>
            <a:off x="10152873" y="652022"/>
            <a:ext cx="1490971" cy="2378494"/>
            <a:chOff x="10152873" y="652022"/>
            <a:chExt cx="1490971" cy="23784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5031AD-C668-A0D4-713A-FBDC98D21447}"/>
                </a:ext>
              </a:extLst>
            </p:cNvPr>
            <p:cNvSpPr txBox="1"/>
            <p:nvPr/>
          </p:nvSpPr>
          <p:spPr>
            <a:xfrm>
              <a:off x="10259401" y="652022"/>
              <a:ext cx="1277914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/>
                <a:t>2022 </a:t>
              </a:r>
            </a:p>
            <a:p>
              <a:r>
                <a:rPr lang="en-US" sz="1000" dirty="0"/>
                <a:t>Regular et al</a:t>
              </a:r>
            </a:p>
            <a:p>
              <a:r>
                <a:rPr lang="en-US" sz="1000" dirty="0"/>
                <a:t>Starvation index </a:t>
              </a:r>
            </a:p>
            <a:p>
              <a:r>
                <a:rPr lang="en-US" sz="1000" dirty="0"/>
                <a:t>for natural mortality</a:t>
              </a:r>
              <a:endParaRPr lang="en-CA" sz="10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2985955-D492-5865-DFF1-30E241CD8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52873" y="1358599"/>
              <a:ext cx="1490971" cy="1052927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0E7039A-5F0A-B6D3-E3C1-0563EC0BBDE4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10898359" y="2411526"/>
              <a:ext cx="0" cy="618990"/>
            </a:xfrm>
            <a:prstGeom prst="straightConnector1">
              <a:avLst/>
            </a:prstGeom>
            <a:ln w="28575">
              <a:round/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79FA1B-4370-7EB7-E50A-B867B8D4760E}"/>
              </a:ext>
            </a:extLst>
          </p:cNvPr>
          <p:cNvGrpSpPr/>
          <p:nvPr/>
        </p:nvGrpSpPr>
        <p:grpSpPr>
          <a:xfrm>
            <a:off x="442762" y="325684"/>
            <a:ext cx="1853608" cy="2718382"/>
            <a:chOff x="442762" y="325684"/>
            <a:chExt cx="1853608" cy="271838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084F04-FE9D-06D3-9AFA-A7BDD2BB6BCB}"/>
                </a:ext>
              </a:extLst>
            </p:cNvPr>
            <p:cNvSpPr txBox="1"/>
            <p:nvPr/>
          </p:nvSpPr>
          <p:spPr>
            <a:xfrm>
              <a:off x="442762" y="1421609"/>
              <a:ext cx="185360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Early 1990’s Cod </a:t>
              </a:r>
            </a:p>
            <a:p>
              <a:r>
                <a:rPr lang="en-US" sz="1200" dirty="0"/>
                <a:t>stock collapses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C7CE1C1-3791-3044-32C4-B032476C6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2762" y="325684"/>
              <a:ext cx="1853608" cy="112163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FCAC40-ABA0-3583-082E-7B5A0D5B5AF8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1369566" y="1883274"/>
              <a:ext cx="0" cy="1160792"/>
            </a:xfrm>
            <a:prstGeom prst="straightConnector1">
              <a:avLst/>
            </a:prstGeom>
            <a:ln w="28575">
              <a:round/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74EBB6-B5E9-7D44-32F7-0E74DEC34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804" b="92157" l="6548" r="95040">
                          <a14:foregroundMark x1="8730" y1="51961" x2="8730" y2="51961"/>
                          <a14:foregroundMark x1="7937" y1="60294" x2="7937" y2="60294"/>
                          <a14:foregroundMark x1="7540" y1="64216" x2="7540" y2="64216"/>
                          <a14:foregroundMark x1="8135" y1="68137" x2="8135" y2="68137"/>
                          <a14:foregroundMark x1="7540" y1="66667" x2="7540" y2="66667"/>
                          <a14:foregroundMark x1="7738" y1="65196" x2="7937" y2="69118"/>
                          <a14:foregroundMark x1="7341" y1="51471" x2="6746" y2="51471"/>
                          <a14:foregroundMark x1="27183" y1="87745" x2="27778" y2="92157"/>
                          <a14:foregroundMark x1="27381" y1="78922" x2="27778" y2="85784"/>
                          <a14:foregroundMark x1="38492" y1="10294" x2="39683" y2="11765"/>
                          <a14:foregroundMark x1="91270" y1="46569" x2="91468" y2="67647"/>
                          <a14:foregroundMark x1="95040" y1="42157" x2="94048" y2="647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96685" y="355653"/>
              <a:ext cx="899685" cy="36415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BCD2E1D-D202-156A-16B9-B965B4DB4CCC}"/>
              </a:ext>
            </a:extLst>
          </p:cNvPr>
          <p:cNvGrpSpPr/>
          <p:nvPr/>
        </p:nvGrpSpPr>
        <p:grpSpPr>
          <a:xfrm>
            <a:off x="3567505" y="116113"/>
            <a:ext cx="1684689" cy="2918708"/>
            <a:chOff x="3567505" y="116113"/>
            <a:chExt cx="1684689" cy="29187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E3F8C0-7771-DB68-EC2E-A03F55CB1C1F}"/>
                </a:ext>
              </a:extLst>
            </p:cNvPr>
            <p:cNvSpPr txBox="1"/>
            <p:nvPr/>
          </p:nvSpPr>
          <p:spPr>
            <a:xfrm>
              <a:off x="3676654" y="116113"/>
              <a:ext cx="1477751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2007 </a:t>
              </a:r>
            </a:p>
            <a:p>
              <a:r>
                <a:rPr lang="en-US" sz="1000" dirty="0"/>
                <a:t>Sherwood et al argued the need for capelin for a better cod stock.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CB4FC18-FA97-83D2-49EC-ADD7EC8581F4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4409850" y="2033828"/>
              <a:ext cx="0" cy="1000993"/>
            </a:xfrm>
            <a:prstGeom prst="straightConnector1">
              <a:avLst/>
            </a:prstGeom>
            <a:ln w="28575">
              <a:round/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C49D50-4DD6-AD8A-33F2-CCA643C80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567505" y="806450"/>
              <a:ext cx="1684689" cy="1227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069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935F3-E49E-EC96-F42B-E3D485D157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rgbClr val="FFFFFF">
              <a:alpha val="50000"/>
            </a:srgbClr>
          </a:solidFill>
        </p:spPr>
        <p:txBody>
          <a:bodyPr>
            <a:normAutofit fontScale="55000" lnSpcReduction="20000"/>
          </a:bodyPr>
          <a:lstStyle/>
          <a:p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Koen-Alonso et al. 2019</a:t>
            </a:r>
          </a:p>
          <a:p>
            <a:pPr lvl="1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Compared ecosystems (Newfoundland Shelf and Barents Sea).</a:t>
            </a:r>
          </a:p>
          <a:p>
            <a:pPr lvl="1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Capelin required for cod increase.</a:t>
            </a:r>
          </a:p>
          <a:p>
            <a:pPr marL="0" indent="0">
              <a:buNone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Regular et al. 2022</a:t>
            </a:r>
          </a:p>
          <a:p>
            <a:pPr lvl="1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High mortality of older cod due to starvation.</a:t>
            </a:r>
          </a:p>
          <a:p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en-US" sz="2100" dirty="0">
                <a:latin typeface="Yu Gothic" panose="020B0400000000000000" pitchFamily="34" charset="-128"/>
                <a:ea typeface="Yu Gothic" panose="020B0400000000000000" pitchFamily="34" charset="-128"/>
              </a:rPr>
              <a:t>2J3KL (Northern) Cod</a:t>
            </a:r>
          </a:p>
          <a:p>
            <a:pPr lvl="1"/>
            <a:r>
              <a:rPr lang="en-US" sz="2100" dirty="0">
                <a:latin typeface="Yu Gothic" panose="020B0400000000000000" pitchFamily="34" charset="-128"/>
                <a:ea typeface="Yu Gothic" panose="020B0400000000000000" pitchFamily="34" charset="-128"/>
              </a:rPr>
              <a:t>Capelin-informed mortality rates in the assessment model.</a:t>
            </a:r>
          </a:p>
          <a:p>
            <a:pPr marL="0" indent="0">
              <a:buNone/>
            </a:pPr>
            <a:endParaRPr lang="en-US" sz="21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en-US" sz="2100" dirty="0">
                <a:latin typeface="Yu Gothic" panose="020B0400000000000000" pitchFamily="34" charset="-128"/>
                <a:ea typeface="Yu Gothic" panose="020B0400000000000000" pitchFamily="34" charset="-128"/>
              </a:rPr>
              <a:t>2J3KL Capelin</a:t>
            </a:r>
          </a:p>
          <a:p>
            <a:pPr lvl="1"/>
            <a:r>
              <a:rPr lang="en-US" sz="2100" dirty="0">
                <a:latin typeface="Yu Gothic" panose="020B0400000000000000" pitchFamily="34" charset="-128"/>
                <a:ea typeface="Yu Gothic" panose="020B0400000000000000" pitchFamily="34" charset="-128"/>
              </a:rPr>
              <a:t>“The Capelin-Cod (</a:t>
            </a:r>
            <a:r>
              <a:rPr lang="en-US" sz="21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Capcod</a:t>
            </a:r>
            <a:r>
              <a:rPr lang="en-US" sz="2100" dirty="0">
                <a:latin typeface="Yu Gothic" panose="020B0400000000000000" pitchFamily="34" charset="-128"/>
                <a:ea typeface="Yu Gothic" panose="020B0400000000000000" pitchFamily="34" charset="-128"/>
              </a:rPr>
              <a:t>) model was used to calculate a LRP of 640 kt of Capelin in the acoustic biomass index, below which the Capelin stock and the finfish community as a whole are likely at risk of serious harm.”</a:t>
            </a:r>
          </a:p>
          <a:p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DK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E1760-E1D7-5666-23EC-8D67A600E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27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D83B4-CB75-57DC-5746-2B76A1A8B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8" y="1825625"/>
            <a:ext cx="3438525" cy="185707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F90D6ED-DFC6-500D-0FE2-2BFF6CCCF91E}"/>
              </a:ext>
            </a:extLst>
          </p:cNvPr>
          <p:cNvGrpSpPr/>
          <p:nvPr/>
        </p:nvGrpSpPr>
        <p:grpSpPr>
          <a:xfrm>
            <a:off x="381000" y="6127750"/>
            <a:ext cx="1892300" cy="457200"/>
            <a:chOff x="381000" y="6127750"/>
            <a:chExt cx="1892300" cy="4572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8E022C-417C-31F9-E6C7-2EB88C92E64E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Informing FM</a:t>
              </a:r>
              <a:endParaRPr lang="en-DK" sz="1600" i="1" dirty="0"/>
            </a:p>
          </p:txBody>
        </p:sp>
        <p:pic>
          <p:nvPicPr>
            <p:cNvPr id="8" name="Graphic 7" descr="Boardroom outline">
              <a:extLst>
                <a:ext uri="{FF2B5EF4-FFF2-40B4-BE49-F238E27FC236}">
                  <a16:creationId xmlns:a16="http://schemas.microsoft.com/office/drawing/2014/main" id="{6C8B6B6E-CD0B-9A33-BF64-2DDCDEDB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000" y="6127750"/>
              <a:ext cx="457200" cy="457200"/>
            </a:xfrm>
            <a:prstGeom prst="rect">
              <a:avLst/>
            </a:prstGeom>
          </p:spPr>
        </p:pic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C5F8DAC7-ADBA-B97A-538D-2518AB6D3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  <a:solidFill>
            <a:schemeClr val="bg1">
              <a:alpha val="50000"/>
            </a:schemeClr>
          </a:solidFill>
          <a:effectLst>
            <a:softEdge rad="63500"/>
          </a:effectLst>
        </p:spPr>
        <p:txBody>
          <a:bodyPr anchor="ctr"/>
          <a:lstStyle/>
          <a:p>
            <a:pPr algn="ctr"/>
            <a:r>
              <a:rPr lang="en-CA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The question of stock rebuilding</a:t>
            </a:r>
            <a:endParaRPr lang="en-DK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939FDF-9411-F5CB-AAB0-3CE5D98BA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722" y="3921226"/>
            <a:ext cx="2962275" cy="2206524"/>
          </a:xfrm>
          <a:prstGeom prst="rect">
            <a:avLst/>
          </a:prstGeom>
        </p:spPr>
      </p:pic>
      <p:sp>
        <p:nvSpPr>
          <p:cNvPr id="2" name="Footer Placeholder 22">
            <a:extLst>
              <a:ext uri="{FF2B5EF4-FFF2-40B4-BE49-F238E27FC236}">
                <a16:creationId xmlns:a16="http://schemas.microsoft.com/office/drawing/2014/main" id="{9BD2C237-DE95-C4C5-30E2-0D22CB1333F1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7" action="ppaction://hlinksldjump"/>
              </a:rPr>
              <a:t>23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7" action="ppaction://hlinksldjump"/>
              </a:rPr>
              <a:t>24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03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5E631-3EFB-716A-A91A-852DE956F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2249831"/>
            <a:ext cx="5181600" cy="3198862"/>
          </a:xfrm>
          <a:solidFill>
            <a:schemeClr val="bg1">
              <a:alpha val="50000"/>
            </a:schemeClr>
          </a:solidFill>
          <a:effectLst>
            <a:softEdge rad="25400"/>
          </a:effectLst>
        </p:spPr>
        <p:txBody>
          <a:bodyPr>
            <a:normAutofit/>
          </a:bodyPr>
          <a:lstStyle/>
          <a:p>
            <a:pPr marL="0" indent="0">
              <a:buNone/>
            </a:pPr>
            <a:endParaRPr lang="en-CA" sz="1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</a:rPr>
              <a:t>Latest stock assessments from CSAS - Science Advisory Report (2005+) using Pepin 2019</a:t>
            </a:r>
            <a:r>
              <a:rPr lang="en-CA" sz="1050" baseline="100000" dirty="0">
                <a:latin typeface="Yu Gothic" panose="020B0400000000000000" pitchFamily="34" charset="-128"/>
                <a:ea typeface="Yu Gothic" panose="020B0400000000000000" pitchFamily="34" charset="-128"/>
              </a:rPr>
              <a:t>[</a:t>
            </a:r>
            <a:r>
              <a:rPr lang="en-CA" sz="1050" baseline="100000" dirty="0">
                <a:latin typeface="Yu Gothic" panose="020B0400000000000000" pitchFamily="34" charset="-128"/>
                <a:ea typeface="Yu Gothic" panose="020B0400000000000000" pitchFamily="34" charset="-128"/>
                <a:hlinkClick r:id="rId3" action="ppaction://hlinksldjump"/>
              </a:rPr>
              <a:t>25</a:t>
            </a:r>
            <a:r>
              <a:rPr lang="en-CA" sz="1050" baseline="100000" dirty="0"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  <a:r>
              <a:rPr lang="en-CA" sz="18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</a:rPr>
              <a:t>paper as a template.</a:t>
            </a:r>
          </a:p>
          <a:p>
            <a:endParaRPr lang="en-CA" sz="1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</a:rPr>
              <a:t>Keyword searching for “predator“, “prey“ and “consumed”.</a:t>
            </a:r>
          </a:p>
          <a:p>
            <a:endParaRPr lang="en-CA" sz="1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CA" sz="1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DK" sz="1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C066407C-4A13-363D-A744-6C7755D97E8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03212812"/>
              </p:ext>
            </p:extLst>
          </p:nvPr>
        </p:nvGraphicFramePr>
        <p:xfrm>
          <a:off x="7124306" y="2249831"/>
          <a:ext cx="3989895" cy="3198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361">
                  <a:extLst>
                    <a:ext uri="{9D8B030D-6E8A-4147-A177-3AD203B41FA5}">
                      <a16:colId xmlns:a16="http://schemas.microsoft.com/office/drawing/2014/main" val="3372736058"/>
                    </a:ext>
                  </a:extLst>
                </a:gridCol>
                <a:gridCol w="2357534">
                  <a:extLst>
                    <a:ext uri="{9D8B030D-6E8A-4147-A177-3AD203B41FA5}">
                      <a16:colId xmlns:a16="http://schemas.microsoft.com/office/drawing/2014/main" val="2894868643"/>
                    </a:ext>
                  </a:extLst>
                </a:gridCol>
              </a:tblGrid>
              <a:tr h="648350">
                <a:tc>
                  <a:txBody>
                    <a:bodyPr/>
                    <a:lstStyle/>
                    <a:p>
                      <a:pPr algn="ctr"/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Numbers of Assessments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733855"/>
                  </a:ext>
                </a:extLst>
              </a:tr>
              <a:tr h="578301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Total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77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928970"/>
                  </a:ext>
                </a:extLst>
              </a:tr>
              <a:tr h="5783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Mentioned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42 (54%)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84418"/>
                  </a:ext>
                </a:extLst>
              </a:tr>
              <a:tr h="64835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Descriptive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32 (41%)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048370"/>
                  </a:ext>
                </a:extLst>
              </a:tr>
              <a:tr h="74556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Quantitative</a:t>
                      </a:r>
                      <a:endParaRPr lang="en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 (13%)</a:t>
                      </a:r>
                      <a:endParaRPr lang="en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1008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B34C77-14DD-6606-3DF2-FC751766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28</a:t>
            </a:fld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AAEC53-AADE-BCD4-7DB3-C443EC17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anchor="ctr"/>
          <a:lstStyle/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Inclusion in Canadian NW Atlantic?</a:t>
            </a:r>
            <a:endParaRPr lang="en-CA" cap="none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3D28CF-0222-90E2-0449-D9EB987561C8}"/>
              </a:ext>
            </a:extLst>
          </p:cNvPr>
          <p:cNvGrpSpPr/>
          <p:nvPr/>
        </p:nvGrpSpPr>
        <p:grpSpPr>
          <a:xfrm>
            <a:off x="381000" y="6127750"/>
            <a:ext cx="1892300" cy="457200"/>
            <a:chOff x="381000" y="6127750"/>
            <a:chExt cx="1892300" cy="4572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D6CFEF-A2ED-CDB1-A064-B4F3B4DDBCB9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Discussion</a:t>
              </a:r>
              <a:endParaRPr lang="en-DK" sz="1600" i="1" dirty="0"/>
            </a:p>
          </p:txBody>
        </p:sp>
        <p:pic>
          <p:nvPicPr>
            <p:cNvPr id="8" name="Graphic 7" descr="Quill outline">
              <a:extLst>
                <a:ext uri="{FF2B5EF4-FFF2-40B4-BE49-F238E27FC236}">
                  <a16:creationId xmlns:a16="http://schemas.microsoft.com/office/drawing/2014/main" id="{7323F756-5A3F-103F-D826-2FC7A361D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000" y="612775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3311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CA2FE-5242-56BE-E6E7-60C5180E5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anchor="ctr"/>
          <a:lstStyle/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Why not always?</a:t>
            </a:r>
            <a:endParaRPr lang="en-CA" cap="none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3E4BA-3A19-AA8F-D323-4F9B7FEC4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56767" cy="4351338"/>
          </a:xfr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endParaRPr lang="en-US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“Including drivers may only be successful if there is a good understanding of how ecosystem processes affect stock production.” </a:t>
            </a:r>
            <a:r>
              <a:rPr lang="en-US" sz="1600" i="1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Skern-Mauritzen</a:t>
            </a:r>
            <a:r>
              <a:rPr lang="en-US" sz="1600" i="1" dirty="0">
                <a:latin typeface="Yu Gothic" panose="020B0400000000000000" pitchFamily="34" charset="-128"/>
                <a:ea typeface="Yu Gothic" panose="020B0400000000000000" pitchFamily="34" charset="-128"/>
              </a:rPr>
              <a:t> et al. 2016</a:t>
            </a:r>
          </a:p>
          <a:p>
            <a:endParaRPr lang="en-US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What drives population fluctuations?</a:t>
            </a:r>
          </a:p>
          <a:p>
            <a:pPr lvl="1"/>
            <a:endParaRPr lang="en-US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en-US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Degree and which interaction can vary.</a:t>
            </a:r>
          </a:p>
          <a:p>
            <a:pPr marL="0" indent="0">
              <a:buNone/>
            </a:pPr>
            <a:endParaRPr lang="en-US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CA" sz="1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5F911-0A5D-C383-28CC-056B613C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29</a:t>
            </a:fld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95AB97-E8AB-66EF-6B83-EA0DF7D97D22}"/>
              </a:ext>
            </a:extLst>
          </p:cNvPr>
          <p:cNvSpPr/>
          <p:nvPr/>
        </p:nvSpPr>
        <p:spPr>
          <a:xfrm>
            <a:off x="5049579" y="1825625"/>
            <a:ext cx="6207641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1026" name="Picture 2" descr="Alaska Snow Crab | NOAA Fisheries">
            <a:extLst>
              <a:ext uri="{FF2B5EF4-FFF2-40B4-BE49-F238E27FC236}">
                <a16:creationId xmlns:a16="http://schemas.microsoft.com/office/drawing/2014/main" id="{8FAD40E7-DD7C-E315-AE2B-081C03B61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304" y="2707396"/>
            <a:ext cx="522110" cy="3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laska Snow Crab | NOAA Fisheries">
            <a:extLst>
              <a:ext uri="{FF2B5EF4-FFF2-40B4-BE49-F238E27FC236}">
                <a16:creationId xmlns:a16="http://schemas.microsoft.com/office/drawing/2014/main" id="{49CFDDDB-996C-EBD5-8D20-008890942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168" y="2902816"/>
            <a:ext cx="474981" cy="3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laska Snow Crab | NOAA Fisheries">
            <a:extLst>
              <a:ext uri="{FF2B5EF4-FFF2-40B4-BE49-F238E27FC236}">
                <a16:creationId xmlns:a16="http://schemas.microsoft.com/office/drawing/2014/main" id="{74B71EF8-C339-5B25-6835-22DA0782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555" y="2590591"/>
            <a:ext cx="522110" cy="3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laska Snow Crab | NOAA Fisheries">
            <a:extLst>
              <a:ext uri="{FF2B5EF4-FFF2-40B4-BE49-F238E27FC236}">
                <a16:creationId xmlns:a16="http://schemas.microsoft.com/office/drawing/2014/main" id="{A5109B38-C915-1F99-98B6-F750F20C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895" y="2381904"/>
            <a:ext cx="522110" cy="3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laska Snow Crab | NOAA Fisheries">
            <a:extLst>
              <a:ext uri="{FF2B5EF4-FFF2-40B4-BE49-F238E27FC236}">
                <a16:creationId xmlns:a16="http://schemas.microsoft.com/office/drawing/2014/main" id="{714F4FC7-67C3-525D-97D7-C3F13467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249" y="2501788"/>
            <a:ext cx="522110" cy="3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laska Snow Crab | NOAA Fisheries">
            <a:extLst>
              <a:ext uri="{FF2B5EF4-FFF2-40B4-BE49-F238E27FC236}">
                <a16:creationId xmlns:a16="http://schemas.microsoft.com/office/drawing/2014/main" id="{50021E69-83BF-B279-EA35-FDF053F25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751" y="2834109"/>
            <a:ext cx="522110" cy="3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laska Snow Crab | NOAA Fisheries">
            <a:extLst>
              <a:ext uri="{FF2B5EF4-FFF2-40B4-BE49-F238E27FC236}">
                <a16:creationId xmlns:a16="http://schemas.microsoft.com/office/drawing/2014/main" id="{E55163E1-B5E3-F9A9-B12D-3D38555DE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005" y="3032889"/>
            <a:ext cx="522110" cy="3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laska Snow Crab | NOAA Fisheries">
            <a:extLst>
              <a:ext uri="{FF2B5EF4-FFF2-40B4-BE49-F238E27FC236}">
                <a16:creationId xmlns:a16="http://schemas.microsoft.com/office/drawing/2014/main" id="{E8DA5598-27F0-D39F-9AD0-1DE96718E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416" y="2582787"/>
            <a:ext cx="522110" cy="3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Alaska Snow Crab | NOAA Fisheries">
            <a:extLst>
              <a:ext uri="{FF2B5EF4-FFF2-40B4-BE49-F238E27FC236}">
                <a16:creationId xmlns:a16="http://schemas.microsoft.com/office/drawing/2014/main" id="{D8E988DC-32BF-F306-8E26-3BA164FF8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202" y="2721742"/>
            <a:ext cx="522110" cy="3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laska Snow Crab | NOAA Fisheries">
            <a:extLst>
              <a:ext uri="{FF2B5EF4-FFF2-40B4-BE49-F238E27FC236}">
                <a16:creationId xmlns:a16="http://schemas.microsoft.com/office/drawing/2014/main" id="{513DCFF4-A092-7B53-C891-381ACF66A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738" y="2308641"/>
            <a:ext cx="522110" cy="3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Alaska Snow Crab | NOAA Fisheries">
            <a:extLst>
              <a:ext uri="{FF2B5EF4-FFF2-40B4-BE49-F238E27FC236}">
                <a16:creationId xmlns:a16="http://schemas.microsoft.com/office/drawing/2014/main" id="{A7E06B84-6985-4D77-3773-7596A6713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800" y="2628499"/>
            <a:ext cx="522110" cy="3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laska Snow Crab | NOAA Fisheries">
            <a:extLst>
              <a:ext uri="{FF2B5EF4-FFF2-40B4-BE49-F238E27FC236}">
                <a16:creationId xmlns:a16="http://schemas.microsoft.com/office/drawing/2014/main" id="{E0C29DB9-4D5C-6977-EC58-DE8B0E3CB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745" y="2422891"/>
            <a:ext cx="522110" cy="3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Alaska Snow Crab | NOAA Fisheries">
            <a:extLst>
              <a:ext uri="{FF2B5EF4-FFF2-40B4-BE49-F238E27FC236}">
                <a16:creationId xmlns:a16="http://schemas.microsoft.com/office/drawing/2014/main" id="{A9EEBC3E-F84A-64A7-3E4E-AAB4BAF3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248" y="2755212"/>
            <a:ext cx="522110" cy="3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Alaska Snow Crab | NOAA Fisheries">
            <a:extLst>
              <a:ext uri="{FF2B5EF4-FFF2-40B4-BE49-F238E27FC236}">
                <a16:creationId xmlns:a16="http://schemas.microsoft.com/office/drawing/2014/main" id="{56D57E2E-AFFF-C519-DF55-13B5B57D5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440" y="2954446"/>
            <a:ext cx="522110" cy="3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Alaska Snow Crab | NOAA Fisheries">
            <a:extLst>
              <a:ext uri="{FF2B5EF4-FFF2-40B4-BE49-F238E27FC236}">
                <a16:creationId xmlns:a16="http://schemas.microsoft.com/office/drawing/2014/main" id="{128D2D68-59A7-7E87-9B5B-9241D943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099" y="2590591"/>
            <a:ext cx="522110" cy="3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Thermometer with solid fill">
            <a:extLst>
              <a:ext uri="{FF2B5EF4-FFF2-40B4-BE49-F238E27FC236}">
                <a16:creationId xmlns:a16="http://schemas.microsoft.com/office/drawing/2014/main" id="{DA0B79CA-D7AA-613A-FB1B-248894823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9383" y="2381904"/>
            <a:ext cx="885825" cy="852507"/>
          </a:xfrm>
          <a:prstGeom prst="rect">
            <a:avLst/>
          </a:prstGeom>
        </p:spPr>
      </p:pic>
      <p:pic>
        <p:nvPicPr>
          <p:cNvPr id="34" name="Graphic 33" descr="Thermometer with solid fill">
            <a:extLst>
              <a:ext uri="{FF2B5EF4-FFF2-40B4-BE49-F238E27FC236}">
                <a16:creationId xmlns:a16="http://schemas.microsoft.com/office/drawing/2014/main" id="{58AE4EC3-572A-1505-CF19-964D4F1B57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26856" y="2355433"/>
            <a:ext cx="885825" cy="852507"/>
          </a:xfrm>
          <a:prstGeom prst="rect">
            <a:avLst/>
          </a:prstGeom>
        </p:spPr>
      </p:pic>
      <p:pic>
        <p:nvPicPr>
          <p:cNvPr id="36" name="Picture 35" descr="Atlantic Cod | NOAA Fisheries">
            <a:extLst>
              <a:ext uri="{FF2B5EF4-FFF2-40B4-BE49-F238E27FC236}">
                <a16:creationId xmlns:a16="http://schemas.microsoft.com/office/drawing/2014/main" id="{41D56E6D-F8D0-0B20-7981-412F0DBF6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93827" y="4535661"/>
            <a:ext cx="1145374" cy="7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arp Seal | NOAA Fisheries">
            <a:extLst>
              <a:ext uri="{FF2B5EF4-FFF2-40B4-BE49-F238E27FC236}">
                <a16:creationId xmlns:a16="http://schemas.microsoft.com/office/drawing/2014/main" id="{FF05C399-19DA-5571-1128-63088843E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168" y="3614976"/>
            <a:ext cx="1515478" cy="97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CAFB8ADF-3F2A-030B-9A52-A7BBD698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729" y="5606299"/>
            <a:ext cx="832900" cy="26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Atlantic Cod | NOAA Fisheries">
            <a:extLst>
              <a:ext uri="{FF2B5EF4-FFF2-40B4-BE49-F238E27FC236}">
                <a16:creationId xmlns:a16="http://schemas.microsoft.com/office/drawing/2014/main" id="{492C6132-BDA1-0F8C-46D5-6E6DCC780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477" y="4585415"/>
            <a:ext cx="1038379" cy="7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FDF183E-2C40-B0ED-3D09-A74A3757DD74}"/>
              </a:ext>
            </a:extLst>
          </p:cNvPr>
          <p:cNvCxnSpPr/>
          <p:nvPr/>
        </p:nvCxnSpPr>
        <p:spPr>
          <a:xfrm flipH="1" flipV="1">
            <a:off x="7491102" y="5220853"/>
            <a:ext cx="473746" cy="385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877981-1C1A-49B9-3BEE-F93706A71CA1}"/>
              </a:ext>
            </a:extLst>
          </p:cNvPr>
          <p:cNvCxnSpPr>
            <a:cxnSpLocks/>
          </p:cNvCxnSpPr>
          <p:nvPr/>
        </p:nvCxnSpPr>
        <p:spPr>
          <a:xfrm flipV="1">
            <a:off x="8485941" y="5214404"/>
            <a:ext cx="396499" cy="3918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30789A8-785E-5065-4AA2-9E6C08CA295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13555" y="4288974"/>
            <a:ext cx="390238" cy="4078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D57C3E3-8151-199B-FE3E-89AB6806294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662629" y="4420794"/>
            <a:ext cx="425525" cy="363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FEE5ED2E-FC34-DDF1-DDAD-D1939D3F66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8059" y="4195907"/>
            <a:ext cx="1279861" cy="1364831"/>
          </a:xfrm>
          <a:prstGeom prst="rect">
            <a:avLst/>
          </a:prstGeom>
        </p:spPr>
      </p:pic>
      <p:pic>
        <p:nvPicPr>
          <p:cNvPr id="1030" name="Picture 1029">
            <a:extLst>
              <a:ext uri="{FF2B5EF4-FFF2-40B4-BE49-F238E27FC236}">
                <a16:creationId xmlns:a16="http://schemas.microsoft.com/office/drawing/2014/main" id="{D623610F-C5C4-4F50-7F5F-971FD42F00E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3511"/>
          <a:stretch/>
        </p:blipFill>
        <p:spPr>
          <a:xfrm>
            <a:off x="5163910" y="4420794"/>
            <a:ext cx="1301866" cy="941809"/>
          </a:xfrm>
          <a:prstGeom prst="rect">
            <a:avLst/>
          </a:prstGeom>
        </p:spPr>
      </p:pic>
      <p:sp>
        <p:nvSpPr>
          <p:cNvPr id="1027" name="Rectangle 1026">
            <a:extLst>
              <a:ext uri="{FF2B5EF4-FFF2-40B4-BE49-F238E27FC236}">
                <a16:creationId xmlns:a16="http://schemas.microsoft.com/office/drawing/2014/main" id="{01875C54-9E07-9B6A-F4A2-1C091A57262C}"/>
              </a:ext>
            </a:extLst>
          </p:cNvPr>
          <p:cNvSpPr/>
          <p:nvPr/>
        </p:nvSpPr>
        <p:spPr>
          <a:xfrm>
            <a:off x="6481161" y="3696882"/>
            <a:ext cx="1680150" cy="2362155"/>
          </a:xfrm>
          <a:prstGeom prst="rect">
            <a:avLst/>
          </a:prstGeom>
          <a:solidFill>
            <a:schemeClr val="accent4">
              <a:lumMod val="60000"/>
              <a:lumOff val="4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86F93D4A-CDC8-03A3-9F44-022A936E904D}"/>
              </a:ext>
            </a:extLst>
          </p:cNvPr>
          <p:cNvSpPr/>
          <p:nvPr/>
        </p:nvSpPr>
        <p:spPr>
          <a:xfrm>
            <a:off x="8158005" y="3710620"/>
            <a:ext cx="1680150" cy="2362155"/>
          </a:xfrm>
          <a:prstGeom prst="rect">
            <a:avLst/>
          </a:prstGeom>
          <a:solidFill>
            <a:schemeClr val="accent5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36B3CF-CCE4-E37B-BADD-5CF4E5CE0180}"/>
              </a:ext>
            </a:extLst>
          </p:cNvPr>
          <p:cNvGrpSpPr/>
          <p:nvPr/>
        </p:nvGrpSpPr>
        <p:grpSpPr>
          <a:xfrm>
            <a:off x="381000" y="6127750"/>
            <a:ext cx="1892300" cy="457200"/>
            <a:chOff x="381000" y="6127750"/>
            <a:chExt cx="1892300" cy="4572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31BD58-9A83-7793-4583-025D205010F9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Discussion</a:t>
              </a:r>
              <a:endParaRPr lang="en-DK" sz="1600" i="1" dirty="0"/>
            </a:p>
          </p:txBody>
        </p:sp>
        <p:pic>
          <p:nvPicPr>
            <p:cNvPr id="21" name="Graphic 20" descr="Quill outline">
              <a:extLst>
                <a:ext uri="{FF2B5EF4-FFF2-40B4-BE49-F238E27FC236}">
                  <a16:creationId xmlns:a16="http://schemas.microsoft.com/office/drawing/2014/main" id="{FB6A271F-9C00-B73A-C543-4F1997D58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81000" y="6127750"/>
              <a:ext cx="457200" cy="457200"/>
            </a:xfrm>
            <a:prstGeom prst="rect">
              <a:avLst/>
            </a:prstGeom>
          </p:spPr>
        </p:pic>
      </p:grpSp>
      <p:sp>
        <p:nvSpPr>
          <p:cNvPr id="6" name="Footer Placeholder 22">
            <a:extLst>
              <a:ext uri="{FF2B5EF4-FFF2-40B4-BE49-F238E27FC236}">
                <a16:creationId xmlns:a16="http://schemas.microsoft.com/office/drawing/2014/main" id="{656083F0-6A95-6D16-7627-101DBFC419ED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17" action="ppaction://hlinksldjump"/>
              </a:rPr>
              <a:t>26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17" action="ppaction://hlinksldjump"/>
              </a:rPr>
              <a:t>27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17" action="ppaction://hlinksldjump"/>
              </a:rPr>
              <a:t>28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51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1027" grpId="0" animBg="1"/>
      <p:bldP spid="10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335B223-11E8-97E6-0B8B-1EA71446C3BA}"/>
              </a:ext>
            </a:extLst>
          </p:cNvPr>
          <p:cNvSpPr txBox="1">
            <a:spLocks/>
          </p:cNvSpPr>
          <p:nvPr/>
        </p:nvSpPr>
        <p:spPr>
          <a:xfrm>
            <a:off x="0" y="273050"/>
            <a:ext cx="12191999" cy="1143000"/>
          </a:xfrm>
          <a:prstGeom prst="rect">
            <a:avLst/>
          </a:prstGeo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 cap="all" spc="50" baseline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Trophic Interactions</a:t>
            </a:r>
            <a:endParaRPr lang="en-US" cap="none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Trophic interactions concerns “the transfer of energy from the bodies of individuals of </a:t>
            </a:r>
            <a:r>
              <a:rPr lang="en-US" sz="21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one species to those of a different species.”</a:t>
            </a:r>
            <a:r>
              <a:rPr lang="en-US" sz="1200" baseline="70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[</a:t>
            </a:r>
            <a:r>
              <a:rPr lang="en-US" sz="1200" baseline="70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en-US" sz="1200" baseline="70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  <a:endParaRPr lang="en-US" sz="1200" baseline="70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Connecting species in complex food webs.</a:t>
            </a:r>
          </a:p>
          <a:p>
            <a:endParaRPr lang="en-US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Trophic interactions courses reciprocal effects on predator and prey populations.</a:t>
            </a:r>
            <a:r>
              <a:rPr lang="en-US" baseline="70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1200" baseline="70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[</a:t>
            </a:r>
            <a:r>
              <a:rPr lang="en-US" sz="1200" baseline="70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  <a:hlinkClick r:id="rId3" action="ppaction://hlinksldjump"/>
              </a:rPr>
              <a:t>2</a:t>
            </a:r>
            <a:r>
              <a:rPr lang="en-US" sz="1200" baseline="70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  <a:endParaRPr lang="en-US" sz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CA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682297-E76F-DB29-3C92-1011DFDEE2DD}"/>
              </a:ext>
            </a:extLst>
          </p:cNvPr>
          <p:cNvGrpSpPr/>
          <p:nvPr/>
        </p:nvGrpSpPr>
        <p:grpSpPr>
          <a:xfrm>
            <a:off x="381000" y="6127750"/>
            <a:ext cx="1892300" cy="457200"/>
            <a:chOff x="381000" y="6127750"/>
            <a:chExt cx="1892300" cy="4572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0011CB2-43B5-B05B-9B6A-99A1E19DEA1D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Introduction</a:t>
              </a:r>
              <a:endParaRPr lang="en-DK" sz="1600" i="1" dirty="0"/>
            </a:p>
          </p:txBody>
        </p:sp>
        <p:pic>
          <p:nvPicPr>
            <p:cNvPr id="4" name="Graphic 3" descr="Books outline">
              <a:extLst>
                <a:ext uri="{FF2B5EF4-FFF2-40B4-BE49-F238E27FC236}">
                  <a16:creationId xmlns:a16="http://schemas.microsoft.com/office/drawing/2014/main" id="{FF994886-4072-AAC0-8F31-2D54262E2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000" y="6127750"/>
              <a:ext cx="457200" cy="45720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5E5649-F6A1-D4E4-EFA9-B6E9257F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</a:t>
            </a:fld>
            <a:endParaRPr lang="en-US"/>
          </a:p>
        </p:txBody>
      </p:sp>
      <p:sp>
        <p:nvSpPr>
          <p:cNvPr id="7" name="Footer Placeholder 22">
            <a:extLst>
              <a:ext uri="{FF2B5EF4-FFF2-40B4-BE49-F238E27FC236}">
                <a16:creationId xmlns:a16="http://schemas.microsoft.com/office/drawing/2014/main" id="{3FF687AA-7CC3-94AB-1103-44937C504D0E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3" action="ppaction://hlinksldjump"/>
              </a:rPr>
              <a:t>1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3" action="ppaction://hlinksldjump"/>
              </a:rPr>
              <a:t>2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6" action="ppaction://hlinksldjump"/>
              </a:rPr>
              <a:t>10P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350566C7-FE86-F54D-A011-180A201BCE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379" y="1967004"/>
            <a:ext cx="5938942" cy="34026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2211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28D5C-738B-3D92-F717-7A6A7AEA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anchor="ctr"/>
          <a:lstStyle/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Concluding Remarks</a:t>
            </a:r>
            <a:endParaRPr lang="en-CA" cap="none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073107-92E7-2C19-7698-41BC2B63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30</a:t>
            </a:fld>
            <a:endParaRPr lang="en-CA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0590A2E7-60B7-6F34-AE98-C83A0D5FFEFB}"/>
              </a:ext>
            </a:extLst>
          </p:cNvPr>
          <p:cNvSpPr txBox="1">
            <a:spLocks/>
          </p:cNvSpPr>
          <p:nvPr/>
        </p:nvSpPr>
        <p:spPr>
          <a:xfrm>
            <a:off x="812800" y="1829594"/>
            <a:ext cx="4822727" cy="4114800"/>
          </a:xfrm>
          <a:prstGeom prst="rect">
            <a:avLst/>
          </a:prstGeo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20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20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20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20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20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	Detailed taxonomic resolution of the 	diet</a:t>
            </a:r>
          </a:p>
          <a:p>
            <a:pPr marL="571500" indent="-571500">
              <a:buFont typeface="+mj-lt"/>
              <a:buAutoNum type="romanUcPeriod"/>
            </a:pPr>
            <a:endParaRPr lang="en-CA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	Individual preys' life stage and size.</a:t>
            </a:r>
          </a:p>
          <a:p>
            <a:pPr marL="571500" indent="-571500">
              <a:buFont typeface="+mj-lt"/>
              <a:buAutoNum type="romanUcPeriod"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	Capture diet on a temporal scale.</a:t>
            </a:r>
          </a:p>
          <a:p>
            <a:pPr marL="571500" indent="-571500">
              <a:buFont typeface="+mj-lt"/>
              <a:buAutoNum type="romanUcPeriod"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	Quantification of prey</a:t>
            </a:r>
          </a:p>
          <a:p>
            <a:pPr marL="571500" indent="-571500">
              <a:buFont typeface="+mj-lt"/>
              <a:buAutoNum type="romanUcPeriod"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	Trophic Position</a:t>
            </a:r>
          </a:p>
          <a:p>
            <a:pPr marL="0" indent="0">
              <a:buNone/>
            </a:pPr>
            <a:endParaRPr lang="en-DK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E47E4E-2F8A-26A8-AEDA-5F98287F3751}"/>
              </a:ext>
            </a:extLst>
          </p:cNvPr>
          <p:cNvGrpSpPr/>
          <p:nvPr/>
        </p:nvGrpSpPr>
        <p:grpSpPr>
          <a:xfrm>
            <a:off x="907651" y="2096065"/>
            <a:ext cx="833739" cy="3748646"/>
            <a:chOff x="10220448" y="1417638"/>
            <a:chExt cx="1025728" cy="463798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36A1817-E101-797B-4BCB-F9310B655A67}"/>
                </a:ext>
              </a:extLst>
            </p:cNvPr>
            <p:cNvSpPr/>
            <p:nvPr/>
          </p:nvSpPr>
          <p:spPr>
            <a:xfrm>
              <a:off x="10220448" y="1417638"/>
              <a:ext cx="1025728" cy="4606488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pic>
          <p:nvPicPr>
            <p:cNvPr id="15" name="Graphic 14" descr="Magnifying glass with solid fill">
              <a:extLst>
                <a:ext uri="{FF2B5EF4-FFF2-40B4-BE49-F238E27FC236}">
                  <a16:creationId xmlns:a16="http://schemas.microsoft.com/office/drawing/2014/main" id="{6DA99AEA-6BA1-FE66-BCA7-BBF6C5BFA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327304" y="1417638"/>
              <a:ext cx="847143" cy="801402"/>
            </a:xfrm>
            <a:prstGeom prst="rect">
              <a:avLst/>
            </a:prstGeom>
          </p:spPr>
        </p:pic>
        <p:pic>
          <p:nvPicPr>
            <p:cNvPr id="16" name="Graphic 15" descr="Ruler outline">
              <a:extLst>
                <a:ext uri="{FF2B5EF4-FFF2-40B4-BE49-F238E27FC236}">
                  <a16:creationId xmlns:a16="http://schemas.microsoft.com/office/drawing/2014/main" id="{ED8F8E14-FF04-B86A-BF17-4E3D8686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65230" y="2322222"/>
              <a:ext cx="953999" cy="902487"/>
            </a:xfrm>
            <a:prstGeom prst="rect">
              <a:avLst/>
            </a:prstGeom>
          </p:spPr>
        </p:pic>
        <p:pic>
          <p:nvPicPr>
            <p:cNvPr id="17" name="Graphic 16" descr="Hourglass 60% with solid fill">
              <a:extLst>
                <a:ext uri="{FF2B5EF4-FFF2-40B4-BE49-F238E27FC236}">
                  <a16:creationId xmlns:a16="http://schemas.microsoft.com/office/drawing/2014/main" id="{EBABFB4E-D80C-1C1E-A0BB-CA5FBAAA6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50600" y="3327891"/>
              <a:ext cx="800550" cy="757323"/>
            </a:xfrm>
            <a:prstGeom prst="rect">
              <a:avLst/>
            </a:prstGeom>
          </p:spPr>
        </p:pic>
        <p:pic>
          <p:nvPicPr>
            <p:cNvPr id="18" name="Graphic 17" descr="Pyramid with levels outline">
              <a:extLst>
                <a:ext uri="{FF2B5EF4-FFF2-40B4-BE49-F238E27FC236}">
                  <a16:creationId xmlns:a16="http://schemas.microsoft.com/office/drawing/2014/main" id="{7407A3B9-9656-34C4-F36C-05A6472D9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255574" y="5086574"/>
              <a:ext cx="990602" cy="969053"/>
            </a:xfrm>
            <a:prstGeom prst="rect">
              <a:avLst/>
            </a:prstGeom>
          </p:spPr>
        </p:pic>
        <p:pic>
          <p:nvPicPr>
            <p:cNvPr id="19" name="Graphic 18" descr="Pie chart outline">
              <a:extLst>
                <a:ext uri="{FF2B5EF4-FFF2-40B4-BE49-F238E27FC236}">
                  <a16:creationId xmlns:a16="http://schemas.microsoft.com/office/drawing/2014/main" id="{E63CBFB1-EF2A-A1F7-7C45-1F4C877BE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255574" y="4142624"/>
              <a:ext cx="990602" cy="93711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8E99B1-A29D-66DA-72D7-63A721339302}"/>
              </a:ext>
            </a:extLst>
          </p:cNvPr>
          <p:cNvGrpSpPr/>
          <p:nvPr/>
        </p:nvGrpSpPr>
        <p:grpSpPr>
          <a:xfrm>
            <a:off x="6408988" y="2025480"/>
            <a:ext cx="831673" cy="3733441"/>
            <a:chOff x="10220448" y="1417638"/>
            <a:chExt cx="1025729" cy="460648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6412065-16F0-5339-89C1-101298876BF8}"/>
                </a:ext>
              </a:extLst>
            </p:cNvPr>
            <p:cNvSpPr/>
            <p:nvPr/>
          </p:nvSpPr>
          <p:spPr>
            <a:xfrm>
              <a:off x="10220448" y="1417638"/>
              <a:ext cx="1025728" cy="4606488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pic>
          <p:nvPicPr>
            <p:cNvPr id="12" name="Graphic 11" descr="Magnifying glass with solid fill">
              <a:extLst>
                <a:ext uri="{FF2B5EF4-FFF2-40B4-BE49-F238E27FC236}">
                  <a16:creationId xmlns:a16="http://schemas.microsoft.com/office/drawing/2014/main" id="{279A7C1F-1E76-49CB-4AE8-2BFF689A9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327304" y="1417638"/>
              <a:ext cx="847143" cy="801402"/>
            </a:xfrm>
            <a:prstGeom prst="rect">
              <a:avLst/>
            </a:prstGeom>
          </p:spPr>
        </p:pic>
        <p:pic>
          <p:nvPicPr>
            <p:cNvPr id="13" name="Graphic 12" descr="Ruler outline">
              <a:extLst>
                <a:ext uri="{FF2B5EF4-FFF2-40B4-BE49-F238E27FC236}">
                  <a16:creationId xmlns:a16="http://schemas.microsoft.com/office/drawing/2014/main" id="{76691E90-DD8E-2546-7FF6-1CCCAD492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265230" y="2322222"/>
              <a:ext cx="953999" cy="902487"/>
            </a:xfrm>
            <a:prstGeom prst="rect">
              <a:avLst/>
            </a:prstGeom>
          </p:spPr>
        </p:pic>
        <p:pic>
          <p:nvPicPr>
            <p:cNvPr id="14" name="Graphic 13" descr="Hourglass 60% with solid fill">
              <a:extLst>
                <a:ext uri="{FF2B5EF4-FFF2-40B4-BE49-F238E27FC236}">
                  <a16:creationId xmlns:a16="http://schemas.microsoft.com/office/drawing/2014/main" id="{05B854D0-0582-8713-7C52-EDAA864F7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341954" y="3371970"/>
              <a:ext cx="800549" cy="757323"/>
            </a:xfrm>
            <a:prstGeom prst="rect">
              <a:avLst/>
            </a:prstGeom>
          </p:spPr>
        </p:pic>
        <p:pic>
          <p:nvPicPr>
            <p:cNvPr id="20" name="Graphic 19" descr="Pyramid with levels outline">
              <a:extLst>
                <a:ext uri="{FF2B5EF4-FFF2-40B4-BE49-F238E27FC236}">
                  <a16:creationId xmlns:a16="http://schemas.microsoft.com/office/drawing/2014/main" id="{B3C9FE84-0C85-C9A6-37C7-3B9F362CD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255575" y="4979868"/>
              <a:ext cx="990602" cy="969053"/>
            </a:xfrm>
            <a:prstGeom prst="rect">
              <a:avLst/>
            </a:prstGeom>
          </p:spPr>
        </p:pic>
        <p:pic>
          <p:nvPicPr>
            <p:cNvPr id="21" name="Graphic 20" descr="Pie chart outline">
              <a:extLst>
                <a:ext uri="{FF2B5EF4-FFF2-40B4-BE49-F238E27FC236}">
                  <a16:creationId xmlns:a16="http://schemas.microsoft.com/office/drawing/2014/main" id="{C16BA7E7-B86F-FEB0-538B-3C3D5F228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255574" y="4142624"/>
              <a:ext cx="990602" cy="93711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469EB7-854A-98F9-8A2D-248B0A88C3D1}"/>
              </a:ext>
            </a:extLst>
          </p:cNvPr>
          <p:cNvGrpSpPr/>
          <p:nvPr/>
        </p:nvGrpSpPr>
        <p:grpSpPr>
          <a:xfrm>
            <a:off x="7434107" y="2028794"/>
            <a:ext cx="831673" cy="3733441"/>
            <a:chOff x="10220448" y="1417638"/>
            <a:chExt cx="1025729" cy="460648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1FA4F7F-AEF9-61C3-5A5B-739092FD694C}"/>
                </a:ext>
              </a:extLst>
            </p:cNvPr>
            <p:cNvSpPr/>
            <p:nvPr/>
          </p:nvSpPr>
          <p:spPr>
            <a:xfrm>
              <a:off x="10220448" y="1417638"/>
              <a:ext cx="1025728" cy="4606488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pic>
          <p:nvPicPr>
            <p:cNvPr id="26" name="Graphic 25" descr="Magnifying glass with solid fill">
              <a:extLst>
                <a:ext uri="{FF2B5EF4-FFF2-40B4-BE49-F238E27FC236}">
                  <a16:creationId xmlns:a16="http://schemas.microsoft.com/office/drawing/2014/main" id="{F64ACB73-3940-FD94-8CB7-1CFE5AB93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327304" y="1417638"/>
              <a:ext cx="847143" cy="801402"/>
            </a:xfrm>
            <a:prstGeom prst="rect">
              <a:avLst/>
            </a:prstGeom>
          </p:spPr>
        </p:pic>
        <p:pic>
          <p:nvPicPr>
            <p:cNvPr id="27" name="Graphic 26" descr="Ruler outline">
              <a:extLst>
                <a:ext uri="{FF2B5EF4-FFF2-40B4-BE49-F238E27FC236}">
                  <a16:creationId xmlns:a16="http://schemas.microsoft.com/office/drawing/2014/main" id="{FB8E20A3-5705-8E46-B06B-78E997F83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265230" y="2322222"/>
              <a:ext cx="953999" cy="902487"/>
            </a:xfrm>
            <a:prstGeom prst="rect">
              <a:avLst/>
            </a:prstGeom>
          </p:spPr>
        </p:pic>
        <p:pic>
          <p:nvPicPr>
            <p:cNvPr id="28" name="Graphic 27" descr="Hourglass 60% with solid fill">
              <a:extLst>
                <a:ext uri="{FF2B5EF4-FFF2-40B4-BE49-F238E27FC236}">
                  <a16:creationId xmlns:a16="http://schemas.microsoft.com/office/drawing/2014/main" id="{53DF92A7-2E2E-8B0D-B102-4155EC5F6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341954" y="3371970"/>
              <a:ext cx="800549" cy="757323"/>
            </a:xfrm>
            <a:prstGeom prst="rect">
              <a:avLst/>
            </a:prstGeom>
          </p:spPr>
        </p:pic>
        <p:pic>
          <p:nvPicPr>
            <p:cNvPr id="29" name="Graphic 28" descr="Pyramid with levels outline">
              <a:extLst>
                <a:ext uri="{FF2B5EF4-FFF2-40B4-BE49-F238E27FC236}">
                  <a16:creationId xmlns:a16="http://schemas.microsoft.com/office/drawing/2014/main" id="{7EA98723-8103-E316-11B6-B770FD7D7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255575" y="4979868"/>
              <a:ext cx="990602" cy="969053"/>
            </a:xfrm>
            <a:prstGeom prst="rect">
              <a:avLst/>
            </a:prstGeom>
          </p:spPr>
        </p:pic>
        <p:pic>
          <p:nvPicPr>
            <p:cNvPr id="30" name="Graphic 29" descr="Pie chart outline">
              <a:extLst>
                <a:ext uri="{FF2B5EF4-FFF2-40B4-BE49-F238E27FC236}">
                  <a16:creationId xmlns:a16="http://schemas.microsoft.com/office/drawing/2014/main" id="{72679229-697C-986E-9551-5E9308FA3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255574" y="4142624"/>
              <a:ext cx="990602" cy="937114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0CA4BDE-E2C1-6F0D-334E-5E56F8648EBE}"/>
              </a:ext>
            </a:extLst>
          </p:cNvPr>
          <p:cNvGrpSpPr/>
          <p:nvPr/>
        </p:nvGrpSpPr>
        <p:grpSpPr>
          <a:xfrm>
            <a:off x="9481172" y="2028793"/>
            <a:ext cx="831673" cy="3733441"/>
            <a:chOff x="10220448" y="1417638"/>
            <a:chExt cx="1025729" cy="4606488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DFB238E2-86A4-645C-CDDD-27A5F4057A72}"/>
                </a:ext>
              </a:extLst>
            </p:cNvPr>
            <p:cNvSpPr/>
            <p:nvPr/>
          </p:nvSpPr>
          <p:spPr>
            <a:xfrm>
              <a:off x="10220448" y="1417638"/>
              <a:ext cx="1025728" cy="4606488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pic>
          <p:nvPicPr>
            <p:cNvPr id="35" name="Graphic 34" descr="Magnifying glass with solid fill">
              <a:extLst>
                <a:ext uri="{FF2B5EF4-FFF2-40B4-BE49-F238E27FC236}">
                  <a16:creationId xmlns:a16="http://schemas.microsoft.com/office/drawing/2014/main" id="{42777DFD-65E2-0BF0-AAA6-D289B2E1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327304" y="1417638"/>
              <a:ext cx="847143" cy="801402"/>
            </a:xfrm>
            <a:prstGeom prst="rect">
              <a:avLst/>
            </a:prstGeom>
          </p:spPr>
        </p:pic>
        <p:pic>
          <p:nvPicPr>
            <p:cNvPr id="36" name="Graphic 35" descr="Ruler outline">
              <a:extLst>
                <a:ext uri="{FF2B5EF4-FFF2-40B4-BE49-F238E27FC236}">
                  <a16:creationId xmlns:a16="http://schemas.microsoft.com/office/drawing/2014/main" id="{BB1F901A-E397-5277-DC12-722D54CB2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265230" y="2322222"/>
              <a:ext cx="953999" cy="902487"/>
            </a:xfrm>
            <a:prstGeom prst="rect">
              <a:avLst/>
            </a:prstGeom>
          </p:spPr>
        </p:pic>
        <p:pic>
          <p:nvPicPr>
            <p:cNvPr id="37" name="Graphic 36" descr="Hourglass 60% with solid fill">
              <a:extLst>
                <a:ext uri="{FF2B5EF4-FFF2-40B4-BE49-F238E27FC236}">
                  <a16:creationId xmlns:a16="http://schemas.microsoft.com/office/drawing/2014/main" id="{330307EF-2299-1D76-ABE4-D8761227F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0341954" y="3371970"/>
              <a:ext cx="800549" cy="757323"/>
            </a:xfrm>
            <a:prstGeom prst="rect">
              <a:avLst/>
            </a:prstGeom>
          </p:spPr>
        </p:pic>
        <p:pic>
          <p:nvPicPr>
            <p:cNvPr id="38" name="Graphic 37" descr="Pyramid with levels outline">
              <a:extLst>
                <a:ext uri="{FF2B5EF4-FFF2-40B4-BE49-F238E27FC236}">
                  <a16:creationId xmlns:a16="http://schemas.microsoft.com/office/drawing/2014/main" id="{23F85B77-C7E6-54E0-C88A-324F5184F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0255575" y="4979868"/>
              <a:ext cx="990602" cy="969053"/>
            </a:xfrm>
            <a:prstGeom prst="rect">
              <a:avLst/>
            </a:prstGeom>
          </p:spPr>
        </p:pic>
        <p:pic>
          <p:nvPicPr>
            <p:cNvPr id="39" name="Graphic 38" descr="Pie chart outline">
              <a:extLst>
                <a:ext uri="{FF2B5EF4-FFF2-40B4-BE49-F238E27FC236}">
                  <a16:creationId xmlns:a16="http://schemas.microsoft.com/office/drawing/2014/main" id="{AF66BC60-86A7-BB7A-C079-4B90E12D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255574" y="4142624"/>
              <a:ext cx="990602" cy="93711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EC7B313-685D-9651-796B-9B81C238EA29}"/>
              </a:ext>
            </a:extLst>
          </p:cNvPr>
          <p:cNvGrpSpPr/>
          <p:nvPr/>
        </p:nvGrpSpPr>
        <p:grpSpPr>
          <a:xfrm>
            <a:off x="8452341" y="2028792"/>
            <a:ext cx="831673" cy="3733441"/>
            <a:chOff x="10220448" y="1417638"/>
            <a:chExt cx="1025729" cy="460648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FF0CBCB-B29C-4385-0373-6B314B3E20EC}"/>
                </a:ext>
              </a:extLst>
            </p:cNvPr>
            <p:cNvSpPr/>
            <p:nvPr/>
          </p:nvSpPr>
          <p:spPr>
            <a:xfrm>
              <a:off x="10220448" y="1417638"/>
              <a:ext cx="1025728" cy="4606488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9844AD71-51EA-DFC7-9E9C-8E7C6079F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0327304" y="1417638"/>
              <a:ext cx="847143" cy="801402"/>
            </a:xfrm>
            <a:prstGeom prst="rect">
              <a:avLst/>
            </a:prstGeom>
          </p:spPr>
        </p:pic>
        <p:pic>
          <p:nvPicPr>
            <p:cNvPr id="45" name="Graphic 44" descr="Ruler outline">
              <a:extLst>
                <a:ext uri="{FF2B5EF4-FFF2-40B4-BE49-F238E27FC236}">
                  <a16:creationId xmlns:a16="http://schemas.microsoft.com/office/drawing/2014/main" id="{A9E49CBF-B943-418C-20D8-E649B9F44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265230" y="2322222"/>
              <a:ext cx="953999" cy="902487"/>
            </a:xfrm>
            <a:prstGeom prst="rect">
              <a:avLst/>
            </a:prstGeom>
          </p:spPr>
        </p:pic>
        <p:pic>
          <p:nvPicPr>
            <p:cNvPr id="46" name="Graphic 45" descr="Hourglass 60% with solid fill">
              <a:extLst>
                <a:ext uri="{FF2B5EF4-FFF2-40B4-BE49-F238E27FC236}">
                  <a16:creationId xmlns:a16="http://schemas.microsoft.com/office/drawing/2014/main" id="{02C507BD-24B6-856F-52F4-9D9F79FC7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0341954" y="3371970"/>
              <a:ext cx="800549" cy="757323"/>
            </a:xfrm>
            <a:prstGeom prst="rect">
              <a:avLst/>
            </a:prstGeom>
          </p:spPr>
        </p:pic>
        <p:pic>
          <p:nvPicPr>
            <p:cNvPr id="47" name="Graphic 46" descr="Pyramid with levels outline">
              <a:extLst>
                <a:ext uri="{FF2B5EF4-FFF2-40B4-BE49-F238E27FC236}">
                  <a16:creationId xmlns:a16="http://schemas.microsoft.com/office/drawing/2014/main" id="{EDA527B1-85FA-9E4F-F5E7-237567AB3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0255575" y="4979868"/>
              <a:ext cx="990602" cy="969053"/>
            </a:xfrm>
            <a:prstGeom prst="rect">
              <a:avLst/>
            </a:prstGeom>
          </p:spPr>
        </p:pic>
        <p:pic>
          <p:nvPicPr>
            <p:cNvPr id="48" name="Graphic 47" descr="Pie chart outline">
              <a:extLst>
                <a:ext uri="{FF2B5EF4-FFF2-40B4-BE49-F238E27FC236}">
                  <a16:creationId xmlns:a16="http://schemas.microsoft.com/office/drawing/2014/main" id="{C4A0B29E-886C-A7C9-2D3D-85A3CA42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0255574" y="4142624"/>
              <a:ext cx="990602" cy="937114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5DF50FF-33A5-B6F1-7F01-4C827CA7C517}"/>
              </a:ext>
            </a:extLst>
          </p:cNvPr>
          <p:cNvGrpSpPr/>
          <p:nvPr/>
        </p:nvGrpSpPr>
        <p:grpSpPr>
          <a:xfrm>
            <a:off x="10506291" y="2025479"/>
            <a:ext cx="831673" cy="3733441"/>
            <a:chOff x="10220448" y="1417638"/>
            <a:chExt cx="1025729" cy="4606488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140C8521-FE26-0439-4E0A-72CD7C02699A}"/>
                </a:ext>
              </a:extLst>
            </p:cNvPr>
            <p:cNvSpPr/>
            <p:nvPr/>
          </p:nvSpPr>
          <p:spPr>
            <a:xfrm>
              <a:off x="10220448" y="1417638"/>
              <a:ext cx="1025728" cy="4606488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pic>
          <p:nvPicPr>
            <p:cNvPr id="62" name="Graphic 61" descr="Magnifying glass with solid fill">
              <a:extLst>
                <a:ext uri="{FF2B5EF4-FFF2-40B4-BE49-F238E27FC236}">
                  <a16:creationId xmlns:a16="http://schemas.microsoft.com/office/drawing/2014/main" id="{40E56D32-DDBA-E1C6-3734-43ABB594C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327304" y="1417638"/>
              <a:ext cx="847143" cy="801402"/>
            </a:xfrm>
            <a:prstGeom prst="rect">
              <a:avLst/>
            </a:prstGeom>
          </p:spPr>
        </p:pic>
        <p:pic>
          <p:nvPicPr>
            <p:cNvPr id="63" name="Graphic 62" descr="Ruler outline">
              <a:extLst>
                <a:ext uri="{FF2B5EF4-FFF2-40B4-BE49-F238E27FC236}">
                  <a16:creationId xmlns:a16="http://schemas.microsoft.com/office/drawing/2014/main" id="{A8E746C3-C917-EFF2-875D-9E9AD4703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265230" y="2322222"/>
              <a:ext cx="953999" cy="902487"/>
            </a:xfrm>
            <a:prstGeom prst="rect">
              <a:avLst/>
            </a:prstGeom>
          </p:spPr>
        </p:pic>
        <p:pic>
          <p:nvPicPr>
            <p:cNvPr id="64" name="Graphic 63" descr="Hourglass 60% with solid fill">
              <a:extLst>
                <a:ext uri="{FF2B5EF4-FFF2-40B4-BE49-F238E27FC236}">
                  <a16:creationId xmlns:a16="http://schemas.microsoft.com/office/drawing/2014/main" id="{395DD325-D015-A7D6-1C8F-074191BA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0341954" y="3371970"/>
              <a:ext cx="800549" cy="757323"/>
            </a:xfrm>
            <a:prstGeom prst="rect">
              <a:avLst/>
            </a:prstGeom>
          </p:spPr>
        </p:pic>
        <p:pic>
          <p:nvPicPr>
            <p:cNvPr id="65" name="Graphic 64" descr="Pyramid with levels outline">
              <a:extLst>
                <a:ext uri="{FF2B5EF4-FFF2-40B4-BE49-F238E27FC236}">
                  <a16:creationId xmlns:a16="http://schemas.microsoft.com/office/drawing/2014/main" id="{94298A31-DD90-3FA1-D784-A62135946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0255575" y="4979868"/>
              <a:ext cx="990602" cy="969053"/>
            </a:xfrm>
            <a:prstGeom prst="rect">
              <a:avLst/>
            </a:prstGeom>
          </p:spPr>
        </p:pic>
        <p:pic>
          <p:nvPicPr>
            <p:cNvPr id="66" name="Graphic 65" descr="Pie chart outline">
              <a:extLst>
                <a:ext uri="{FF2B5EF4-FFF2-40B4-BE49-F238E27FC236}">
                  <a16:creationId xmlns:a16="http://schemas.microsoft.com/office/drawing/2014/main" id="{F951E3CF-D727-9FA0-78AC-171968586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0255574" y="4142624"/>
              <a:ext cx="990602" cy="93711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87C5151-D26E-D930-E65A-248AE54F61F5}"/>
              </a:ext>
            </a:extLst>
          </p:cNvPr>
          <p:cNvSpPr txBox="1"/>
          <p:nvPr/>
        </p:nvSpPr>
        <p:spPr>
          <a:xfrm>
            <a:off x="6239435" y="1480150"/>
            <a:ext cx="5244353" cy="529390"/>
          </a:xfrm>
          <a:prstGeom prst="rect">
            <a:avLst/>
          </a:prstGeo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vert="horz" wrap="none" lIns="91440" tIns="45720" rIns="91440" bIns="45720" rtlCol="0" anchor="ctr" anchorCtr="0">
            <a:noAutofit/>
          </a:bodyPr>
          <a:lstStyle/>
          <a:p>
            <a:r>
              <a:rPr lang="en-US" dirty="0"/>
              <a:t>    SCA       </a:t>
            </a:r>
            <a:r>
              <a:rPr lang="en-US" dirty="0" err="1"/>
              <a:t>mtDNA</a:t>
            </a:r>
            <a:r>
              <a:rPr lang="en-US" dirty="0"/>
              <a:t>        FA          BSIA      AA-CSIA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516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4F6DFC6-49E3-9279-EAAB-632DED120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anchor="ctr"/>
          <a:lstStyle/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Concluding Remarks</a:t>
            </a:r>
            <a:endParaRPr lang="en-CA" cap="none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E3B1D8-757C-D1C3-FBA5-8CA086532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anchor="ctr"/>
          <a:lstStyle/>
          <a:p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We</a:t>
            </a:r>
            <a:r>
              <a:rPr lang="en-US" dirty="0"/>
              <a:t> 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have</a:t>
            </a:r>
            <a:r>
              <a:rPr lang="en-US" dirty="0"/>
              <a:t> 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seen…</a:t>
            </a:r>
            <a:endParaRPr lang="en-CA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650F7-9B6F-E7BD-CA82-C37D48BBB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anchor="ctr"/>
          <a:lstStyle/>
          <a:p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However…</a:t>
            </a:r>
            <a:endParaRPr lang="en-CA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073107-92E7-2C19-7698-41BC2B63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31</a:t>
            </a:fld>
            <a:endParaRPr lang="en-CA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73F224D-B350-006C-F158-6A2EF87D02F3}"/>
              </a:ext>
            </a:extLst>
          </p:cNvPr>
          <p:cNvSpPr txBox="1">
            <a:spLocks/>
          </p:cNvSpPr>
          <p:nvPr/>
        </p:nvSpPr>
        <p:spPr>
          <a:xfrm>
            <a:off x="812800" y="2377126"/>
            <a:ext cx="4978400" cy="3505200"/>
          </a:xfrm>
          <a:prstGeom prst="rect">
            <a:avLst/>
          </a:prstGeo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8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8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8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8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8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Trophic interactions can help inform different aspects of a stock.</a:t>
            </a:r>
          </a:p>
          <a:p>
            <a:pPr marL="0" indent="0">
              <a:buNone/>
            </a:pPr>
            <a:endParaRPr lang="en-CA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en-CA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Such as stock status, future productivity, recruitment and impaired recovery.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73F224D-B350-006C-F158-6A2EF87D02F3}"/>
              </a:ext>
            </a:extLst>
          </p:cNvPr>
          <p:cNvSpPr txBox="1">
            <a:spLocks/>
          </p:cNvSpPr>
          <p:nvPr/>
        </p:nvSpPr>
        <p:spPr>
          <a:xfrm>
            <a:off x="6388228" y="2377126"/>
            <a:ext cx="4978400" cy="3505200"/>
          </a:xfrm>
          <a:prstGeom prst="rect">
            <a:avLst/>
          </a:prstGeo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8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8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8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8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8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Inclusion in stocks assessments and hence inform fisheries management depends on foundational research to elucidate mechanisms.</a:t>
            </a:r>
          </a:p>
        </p:txBody>
      </p:sp>
    </p:spTree>
    <p:extLst>
      <p:ext uri="{BB962C8B-B14F-4D97-AF65-F5344CB8AC3E}">
        <p14:creationId xmlns:p14="http://schemas.microsoft.com/office/powerpoint/2010/main" val="319141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DA63916-3C10-6AAD-EA37-3174EB353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58" y="2747962"/>
            <a:ext cx="10513484" cy="1362075"/>
          </a:xfrm>
        </p:spPr>
        <p:txBody>
          <a:bodyPr/>
          <a:lstStyle/>
          <a:p>
            <a:pPr algn="ctr"/>
            <a:r>
              <a:rPr lang="en-CA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Thank you</a:t>
            </a:r>
            <a:endParaRPr lang="en-DK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91725-76ED-1B82-D53A-78F6D478A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D07BB9-FC06-6F02-3747-CD59DB2883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581150"/>
            <a:ext cx="5283200" cy="4479924"/>
          </a:xfr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anchor="ctr">
            <a:noAutofit/>
          </a:bodyPr>
          <a:lstStyle/>
          <a:p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hlinkClick r:id="rId3"/>
              </a:rPr>
              <a:t>https://www.wildanimalinitiative.org/blog/trophicinteractions#:~:text=The%20transfer%20of%20energy%20from,more%20colloquially%2C%20a%20food%20chain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</a:rPr>
              <a:t> [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hlinkClick r:id="rId4" action="ppaction://hlinksldjump"/>
              </a:rPr>
              <a:t>1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Hanley, T.C. and La Pierre, K.J. eds., 2015. </a:t>
            </a:r>
            <a:r>
              <a:rPr lang="en-US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Trophic ecology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. Cambridge University Press.[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  <a:hlinkClick r:id="rId4" action="ppaction://hlinksldjump"/>
              </a:rPr>
              <a:t>2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Sánchez‐Hernández, J., Nunn, A.D., Adams, C.E. and Amundsen, P.A., 2019. Causes and consequences of ontogenetic dietary shifts: a global synthesis using fish models. </a:t>
            </a:r>
            <a:r>
              <a:rPr lang="en-CA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Biological Reviews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 </a:t>
            </a:r>
            <a:r>
              <a:rPr lang="en-CA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94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(2), pp.539-554.</a:t>
            </a:r>
            <a:r>
              <a:rPr lang="en-US" sz="600" dirty="0">
                <a:solidFill>
                  <a:srgbClr val="222222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[</a:t>
            </a:r>
            <a:r>
              <a:rPr lang="en-US" sz="600" dirty="0">
                <a:solidFill>
                  <a:srgbClr val="222222"/>
                </a:solidFill>
                <a:latin typeface="Yu Gothic" panose="020B0400000000000000" pitchFamily="34" charset="-128"/>
                <a:ea typeface="Yu Gothic" panose="020B0400000000000000" pitchFamily="34" charset="-128"/>
                <a:hlinkClick r:id="rId5" action="ppaction://hlinksldjump"/>
              </a:rPr>
              <a:t>3</a:t>
            </a:r>
            <a:r>
              <a:rPr lang="en-US" sz="600" dirty="0">
                <a:solidFill>
                  <a:srgbClr val="222222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Nielsen, J.M., Clare, E.L., Hayden, B., Brett, M.T. and </a:t>
            </a:r>
            <a:r>
              <a:rPr lang="en-US" sz="600" b="0" i="0" dirty="0" err="1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Kratina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 P., 2018. Diet tracing in ecology: Method comparison and selection. </a:t>
            </a:r>
            <a:r>
              <a:rPr lang="en-US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Methods in Ecology and Evolution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 </a:t>
            </a:r>
            <a:r>
              <a:rPr lang="en-US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9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(2), pp.278-291.[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  <a:hlinkClick r:id="rId6" action="ppaction://hlinksldjump"/>
              </a:rPr>
              <a:t>4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  <a:endParaRPr lang="en-US" sz="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600" b="0" i="0" dirty="0" err="1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Hyslop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 E.J., 1980. Stomach contents analysis—a review of methods and their application. </a:t>
            </a:r>
            <a:r>
              <a:rPr lang="en-US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Journal of fish biology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 </a:t>
            </a:r>
            <a:r>
              <a:rPr lang="en-US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17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(4), pp.411-429.[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  <a:hlinkClick r:id="rId7" action="ppaction://hlinksldjump"/>
              </a:rPr>
              <a:t>5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de Sousa, L.L., Silva, S.M. and Xavier, R., 2019. DNA metabarcoding in diet studies: Unveiling ecological aspects in aquatic and terrestrial ecosystems. </a:t>
            </a:r>
            <a:r>
              <a:rPr lang="en-CA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Environmental DNA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 </a:t>
            </a:r>
            <a:r>
              <a:rPr lang="en-CA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(3), pp.199-214.[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  <a:hlinkClick r:id="rId8" action="ppaction://hlinksldjump"/>
              </a:rPr>
              <a:t>6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lt-LT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Jakubavičiūtė, E., Bergström, U., Eklöf, J.S., Haenel, Q. and Bourlat, S.J., 2017. DNA metabarcoding reveals diverse diet of the three-spined stickleback in a coastal ecosystem. </a:t>
            </a:r>
            <a:r>
              <a:rPr lang="lt-LT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PLoS One</a:t>
            </a:r>
            <a:r>
              <a:rPr lang="lt-LT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 </a:t>
            </a:r>
            <a:r>
              <a:rPr lang="lt-LT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12</a:t>
            </a:r>
            <a:r>
              <a:rPr lang="lt-LT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(10), p.e0186929.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[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  <a:hlinkClick r:id="rId8" action="ppaction://hlinksldjump"/>
              </a:rPr>
              <a:t>7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Fry, B., 2006. </a:t>
            </a:r>
            <a:r>
              <a:rPr lang="en-US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Stable isotope ecology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 (Vol. 521, p. 318). New York: Springer.[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  <a:hlinkClick r:id="rId9" action="ppaction://hlinksldjump"/>
              </a:rPr>
              <a:t>8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Galloway, A.W. and Budge, S.M., 2020. The critical importance of experimentation in biomarker-based trophic ecology. </a:t>
            </a:r>
            <a:r>
              <a:rPr lang="en-US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Philosophical Transactions of the Royal Society B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 </a:t>
            </a:r>
            <a:r>
              <a:rPr lang="en-US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375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(1804), p.20190638. [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  <a:hlinkClick r:id="rId10" action="ppaction://hlinksldjump"/>
              </a:rPr>
              <a:t>9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Whiteman, J.P., Elliott Smith, E.A., Besser, A.C. and Newsome, S.D., 2019. A guide to using compound-specific stable isotope analysis to study the fates of molecules in organisms and ecosystems. </a:t>
            </a:r>
            <a:r>
              <a:rPr lang="en-US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Diversity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 </a:t>
            </a:r>
            <a:r>
              <a:rPr lang="en-US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11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(1), p.8. [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  <a:hlinkClick r:id="rId11" action="ppaction://hlinksldjump"/>
              </a:rPr>
              <a:t>10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  <a:hlinkClick r:id="rId12" action="ppaction://hlinksldjump"/>
              </a:rPr>
              <a:t>11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Bowes, R.E. and Thorp, J.H., 2015. Consequences of employing amino acid vs. bulk‐tissue, stable isotope analysis: A laboratory trophic position experiment. </a:t>
            </a:r>
            <a:r>
              <a:rPr lang="en-CA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Ecosphere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 </a:t>
            </a:r>
            <a:r>
              <a:rPr lang="en-CA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6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(1), pp.1-12. [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  <a:hlinkClick r:id="rId12" action="ppaction://hlinksldjump"/>
              </a:rPr>
              <a:t>12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Boudreau, M., Chamberland, J.-M., Girard, L., Boudreau, M., Benoît, H., </a:t>
            </a:r>
            <a:r>
              <a:rPr lang="en-US" sz="600" dirty="0" err="1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Lehoux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, C., Smith, A., Galbraith, P., and Plourde, S. 2021. Capelin in the Estuary and Gulf of St. Lawrence (NAFO </a:t>
            </a:r>
            <a:r>
              <a:rPr lang="en-US" sz="600" dirty="0" err="1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Divs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. 4RST) in 2021. Canadian Science Advisory Secretariat (CSAS). [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  <a:hlinkClick r:id="rId13" action="ppaction://hlinksldjump"/>
              </a:rPr>
              <a:t>14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]</a:t>
            </a:r>
          </a:p>
          <a:p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Pedersen, D., </a:t>
            </a:r>
            <a:r>
              <a:rPr lang="en-US" sz="600" dirty="0" err="1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Skanes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, W., le </a:t>
            </a:r>
            <a:r>
              <a:rPr lang="en-US" sz="600" dirty="0" err="1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Corre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, K., Koen Alonso, G., and </a:t>
            </a:r>
            <a:r>
              <a:rPr lang="en-US" sz="600" dirty="0" err="1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Fiander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, D. 2022. A New Spatial Ecosystem-Based Surplus Production Model for Northern Shrimp in Shrimp Fishing Areas 4  to 6. Canadian Science Advisory Secretariat= </a:t>
            </a:r>
            <a:r>
              <a:rPr lang="en-US" sz="600" dirty="0" err="1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Secrétariat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canadien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 de consultation …. [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  <a:hlinkClick r:id="rId14" action="ppaction://hlinksldjump"/>
              </a:rPr>
              <a:t>15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]</a:t>
            </a:r>
          </a:p>
          <a:p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Langton RW, Bowman RE (1980) Food of ﬁfteen northwest Atlantic </a:t>
            </a:r>
            <a:r>
              <a:rPr lang="en-US" sz="600" dirty="0" err="1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gadiform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ﬁshes.NOAA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 Technical Report SSRF-740. [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  <a:hlinkClick r:id="rId15" action="ppaction://hlinksldjump"/>
              </a:rPr>
              <a:t>16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]</a:t>
            </a:r>
            <a:endParaRPr lang="en-DK" sz="600" dirty="0">
              <a:effectLst/>
              <a:latin typeface="Yu Gothic" panose="020B0400000000000000" pitchFamily="34" charset="-128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endParaRPr lang="en-DK" sz="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37632-5CB7-4191-D814-D0A4D60A3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5FE1C8-2CDE-ABFC-6672-5DC275534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anchor="ctr"/>
          <a:lstStyle/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References</a:t>
            </a:r>
            <a:endParaRPr lang="en-CA" cap="none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25AD9863-1CA9-6A75-AE0F-403B0D629625}"/>
              </a:ext>
            </a:extLst>
          </p:cNvPr>
          <p:cNvSpPr txBox="1">
            <a:spLocks/>
          </p:cNvSpPr>
          <p:nvPr/>
        </p:nvSpPr>
        <p:spPr>
          <a:xfrm>
            <a:off x="6096000" y="1581150"/>
            <a:ext cx="5283200" cy="4479924"/>
          </a:xfrm>
          <a:prstGeom prst="rect">
            <a:avLst/>
          </a:prstGeo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20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20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20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20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20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Richardson, D.E., Hare, J.A., Fogarty, M.J., and Link, J.S. 2011. Role of egg predation by haddock in the decline of an Atlantic herring population. Proceedings of the National Academy of Sciences </a:t>
            </a:r>
            <a:r>
              <a:rPr lang="en-US" sz="600" b="1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108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(33): 13606–13611. National </a:t>
            </a:r>
            <a:r>
              <a:rPr lang="en-US" sz="600" dirty="0" err="1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Acad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 Sciences. [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  <a:hlinkClick r:id="rId16" action="ppaction://hlinksldjump"/>
              </a:rPr>
              <a:t>17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, 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  <a:hlinkClick r:id="rId17" action="ppaction://hlinksldjump"/>
              </a:rPr>
              <a:t>18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]</a:t>
            </a:r>
          </a:p>
          <a:p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DFO. 2019. Assessment of Atlantic Cod (Gadus </a:t>
            </a:r>
            <a:r>
              <a:rPr lang="en-US" sz="600" dirty="0" err="1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morhua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) in the southern Gulf of St. Lawrence  (NAFO Div. 4T-4Vn (Nov. – April)) to 2018. Canadian Science Advisory Secretariat (CSAS). [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  <a:hlinkClick r:id="rId18" action="ppaction://hlinksldjump"/>
              </a:rPr>
              <a:t>19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]</a:t>
            </a:r>
          </a:p>
          <a:p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DFO. 202024. Northern (2J3KL) Atlantic Cod Assessment Framework. Canadian Science Advisory Secretariat (CSAS). [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  <a:hlinkClick r:id="rId18" action="ppaction://hlinksldjump"/>
              </a:rPr>
              <a:t>20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]</a:t>
            </a:r>
          </a:p>
          <a:p>
            <a:r>
              <a:rPr lang="en-US" sz="600" dirty="0" err="1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Neuenhoff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, R.D., Swain, D.P., Cox, S.P., McAllister, M.K., </a:t>
            </a:r>
            <a:r>
              <a:rPr lang="en-US" sz="600" dirty="0" err="1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Trites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, A.W., Walters, C.J., and Hammill, M.O. 2019. Continued decline of a collapsed population of Atlantic cod (Gadus </a:t>
            </a:r>
            <a:r>
              <a:rPr lang="en-US" sz="600" dirty="0" err="1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morhua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) due to predation-driven Allee effects. Canadian Journal of Fisheries and Aquatic Sciences </a:t>
            </a:r>
            <a:r>
              <a:rPr lang="en-US" sz="600" b="1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76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(1): 168–184. NRC Research Press. [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  <a:hlinkClick r:id="rId19" action="ppaction://hlinksldjump"/>
              </a:rPr>
              <a:t>21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]</a:t>
            </a:r>
          </a:p>
          <a:p>
            <a:r>
              <a:rPr lang="en-CA" sz="600" dirty="0" err="1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Bakun</a:t>
            </a:r>
            <a:r>
              <a:rPr lang="en-CA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, A., 2006. Wasp-waist populations and marine ecosystem dynamics: navigating the “predator pit” topographies. Progress in oceanography, 68(2-4), pp.271-288.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sz="600" dirty="0">
                <a:solidFill>
                  <a:srgbClr val="222222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[</a:t>
            </a:r>
            <a:r>
              <a:rPr lang="en-US" sz="600" dirty="0">
                <a:solidFill>
                  <a:srgbClr val="222222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  <a:hlinkClick r:id="rId19" action="ppaction://hlinksldjump"/>
              </a:rPr>
              <a:t>22</a:t>
            </a:r>
            <a:r>
              <a:rPr lang="en-US" sz="600" dirty="0">
                <a:solidFill>
                  <a:srgbClr val="222222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]</a:t>
            </a:r>
          </a:p>
          <a:p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Koen-Alonso, M., </a:t>
            </a:r>
            <a:r>
              <a:rPr lang="en-US" sz="600" dirty="0" err="1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Lindstrøm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, U., and Cuff, A. 2021. Comparative modeling of cod-capelin dynamics in the Newfoundland-Labrador shelves and Barents Sea ecosystems. Frontiers in Marine Science </a:t>
            </a:r>
            <a:r>
              <a:rPr lang="en-US" sz="600" b="1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8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: 579946. Frontiers Media SA. [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  <a:hlinkClick r:id="rId20" action="ppaction://hlinksldjump"/>
              </a:rPr>
              <a:t>23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]</a:t>
            </a:r>
          </a:p>
          <a:p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Regular, P.M., Buren, A.D., Dwyer, K.S., </a:t>
            </a:r>
            <a:r>
              <a:rPr lang="en-US" sz="600" dirty="0" err="1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Cadigan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, N.G., Gregory, R.S., Koen-Alonso, M., Rideout, R.M., Robertson, G.J., Robertson, M.D., Stenson, G.B., and others. 2022. Indexing starvation mortality to assess its role in the population regulation of Northern cod. Fisheries Research </a:t>
            </a:r>
            <a:r>
              <a:rPr lang="en-US" sz="600" b="1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247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: 106180. Elsevier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</a:rPr>
              <a:t> [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  <a:hlinkClick r:id="rId20" action="ppaction://hlinksldjump"/>
              </a:rPr>
              <a:t>24</a:t>
            </a:r>
            <a:r>
              <a:rPr lang="en-US" sz="600" dirty="0"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US" sz="600" dirty="0">
                <a:solidFill>
                  <a:srgbClr val="222222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Pepin, P., King, J., Holt, C., Gurney‐Smith, H., Shackell, N., Hedges, K. and Bundy, A., 2022. Incorporating knowledge of changes in climatic, oceanographic and ecological conditions in Canadian stock assessments. </a:t>
            </a:r>
            <a:r>
              <a:rPr lang="en-US" sz="600" i="1" dirty="0">
                <a:solidFill>
                  <a:srgbClr val="222222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Fish and Fisheries</a:t>
            </a:r>
            <a:r>
              <a:rPr lang="en-US" sz="600" dirty="0">
                <a:solidFill>
                  <a:srgbClr val="222222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 </a:t>
            </a:r>
            <a:r>
              <a:rPr lang="en-US" sz="600" i="1" dirty="0">
                <a:solidFill>
                  <a:srgbClr val="222222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23</a:t>
            </a:r>
            <a:r>
              <a:rPr lang="en-US" sz="600" dirty="0">
                <a:solidFill>
                  <a:srgbClr val="222222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(6), pp.1332-1346. [</a:t>
            </a:r>
            <a:r>
              <a:rPr lang="en-US" sz="600" dirty="0">
                <a:solidFill>
                  <a:srgbClr val="222222"/>
                </a:solidFill>
                <a:latin typeface="Yu Gothic" panose="020B0400000000000000" pitchFamily="34" charset="-128"/>
                <a:ea typeface="Yu Gothic" panose="020B0400000000000000" pitchFamily="34" charset="-128"/>
                <a:hlinkClick r:id="rId21" action="ppaction://hlinksldjump"/>
              </a:rPr>
              <a:t>25</a:t>
            </a:r>
            <a:r>
              <a:rPr lang="en-US" sz="600" dirty="0">
                <a:solidFill>
                  <a:srgbClr val="222222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CA" sz="600" b="0" i="0" dirty="0" err="1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Skern‐Mauritzen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 M., </a:t>
            </a:r>
            <a:r>
              <a:rPr lang="en-CA" sz="600" b="0" i="0" dirty="0" err="1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Ottersen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 G., </a:t>
            </a:r>
            <a:r>
              <a:rPr lang="en-CA" sz="600" b="0" i="0" dirty="0" err="1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Handegard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 N.O., </a:t>
            </a:r>
            <a:r>
              <a:rPr lang="en-CA" sz="600" b="0" i="0" dirty="0" err="1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Huse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 G., </a:t>
            </a:r>
            <a:r>
              <a:rPr lang="en-CA" sz="600" b="0" i="0" dirty="0" err="1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Dingsør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 G.E., </a:t>
            </a:r>
            <a:r>
              <a:rPr lang="en-CA" sz="600" b="0" i="0" dirty="0" err="1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Stenseth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 N.C. and </a:t>
            </a:r>
            <a:r>
              <a:rPr lang="en-CA" sz="600" b="0" i="0" dirty="0" err="1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Kjesbu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 O.S., 2016. Ecosystem processes are rarely included in tactical fisheries management. </a:t>
            </a:r>
            <a:r>
              <a:rPr lang="en-CA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Fish and Fisheries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 </a:t>
            </a:r>
            <a:r>
              <a:rPr lang="en-CA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17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(1), pp.165-175.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 [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  <a:hlinkClick r:id="rId22" action="ppaction://hlinksldjump"/>
              </a:rPr>
              <a:t>26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US" sz="600" dirty="0" err="1">
                <a:effectLst/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Émond</a:t>
            </a:r>
            <a:r>
              <a:rPr lang="en-US" sz="600" dirty="0">
                <a:effectLst/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, K., Sainte-Marie, B., Galbraith, P.S., and </a:t>
            </a:r>
            <a:r>
              <a:rPr lang="en-US" sz="600" dirty="0" err="1">
                <a:effectLst/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Bêty</a:t>
            </a:r>
            <a:r>
              <a:rPr lang="en-US" sz="600" dirty="0">
                <a:effectLst/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, J. 2015. Top-down vs. bottom-up drivers of recruitment in a key marine invertebrate: investigating early life stages of snow crab. ICES Journal of Marine Science </a:t>
            </a:r>
            <a:r>
              <a:rPr lang="en-US" sz="600" b="1" dirty="0">
                <a:effectLst/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72</a:t>
            </a:r>
            <a:r>
              <a:rPr lang="en-US" sz="600" dirty="0">
                <a:effectLst/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(5): 1336–1348. doi:10.1093/</a:t>
            </a:r>
            <a:r>
              <a:rPr lang="en-US" sz="600" dirty="0" err="1">
                <a:effectLst/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icesjms</a:t>
            </a:r>
            <a:r>
              <a:rPr lang="en-US" sz="600" dirty="0">
                <a:effectLst/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/fsu240. [</a:t>
            </a:r>
            <a:r>
              <a:rPr lang="en-US" sz="600" dirty="0">
                <a:effectLst/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  <a:hlinkClick r:id="rId22" action="ppaction://hlinksldjump"/>
              </a:rPr>
              <a:t>27</a:t>
            </a:r>
            <a:r>
              <a:rPr lang="en-US" sz="600" dirty="0">
                <a:effectLst/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]</a:t>
            </a:r>
          </a:p>
          <a:p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Marcello, L.A., </a:t>
            </a:r>
            <a:r>
              <a:rPr lang="en-CA" sz="600" b="0" i="0" dirty="0" err="1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Mueter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 F.J., Dawe, E.G. and </a:t>
            </a:r>
            <a:r>
              <a:rPr lang="en-CA" sz="600" b="0" i="0" dirty="0" err="1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Moriyasu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 M., 2012. Effects of temperature and gadid predation on snow crab recruitment: comparisons between the Bering Sea and Atlantic Canada. </a:t>
            </a:r>
            <a:r>
              <a:rPr lang="en-CA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Marine Ecology Progress Series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 </a:t>
            </a:r>
            <a:r>
              <a:rPr lang="en-CA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469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 pp.249-261.</a:t>
            </a:r>
            <a:r>
              <a:rPr lang="en-US" sz="600" b="0" i="0" dirty="0">
                <a:solidFill>
                  <a:srgbClr val="222222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 [</a:t>
            </a:r>
            <a:r>
              <a:rPr lang="en-US" sz="600" b="0" i="0" dirty="0">
                <a:solidFill>
                  <a:srgbClr val="222222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  <a:hlinkClick r:id="rId22" action="ppaction://hlinksldjump"/>
              </a:rPr>
              <a:t>28</a:t>
            </a:r>
            <a:r>
              <a:rPr lang="en-US" sz="600" b="0" i="0" dirty="0">
                <a:solidFill>
                  <a:srgbClr val="222222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]</a:t>
            </a:r>
          </a:p>
          <a:p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NEFSC, 2018. 65th Northeast Regional Stock Assessment Workshop (65</a:t>
            </a:r>
            <a:r>
              <a:rPr lang="en-US" sz="600" b="0" i="0" baseline="3000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th</a:t>
            </a:r>
            <a:r>
              <a:rPr lang="en-US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 SAW) Assessment Report.</a:t>
            </a:r>
            <a:r>
              <a:rPr lang="en-US" sz="60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 [</a:t>
            </a:r>
            <a:r>
              <a:rPr lang="en-US" sz="60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  <a:hlinkClick r:id="rId23" action="ppaction://hlinksldjump"/>
              </a:rPr>
              <a:t>29</a:t>
            </a:r>
            <a:r>
              <a:rPr lang="en-US" sz="60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]</a:t>
            </a:r>
          </a:p>
          <a:p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Pepin, P., Koen-Alonso, M., Boudreau, S.A., </a:t>
            </a:r>
            <a:r>
              <a:rPr lang="en-CA" sz="600" b="0" i="0" dirty="0" err="1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Cogliati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 K.M., den Heyer, C.E., Edwards, A.M., Hedges, K.J. and Plourde, S., 2023. </a:t>
            </a:r>
            <a:r>
              <a:rPr lang="en-CA" sz="600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Fisheries and Oceans Canada's Ecosystem Approach to Fisheries Management Working Group: case study synthesis and lessons learned</a:t>
            </a:r>
            <a:r>
              <a:rPr lang="en-CA" sz="600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. Fisheries and Oceans Canada, Northwest Atlantic Fisheries Centre.</a:t>
            </a:r>
            <a:r>
              <a:rPr lang="en-US" sz="600" b="0" i="0" dirty="0">
                <a:solidFill>
                  <a:srgbClr val="222222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 [</a:t>
            </a:r>
            <a:r>
              <a:rPr lang="en-US" sz="600" b="0" i="0" dirty="0">
                <a:solidFill>
                  <a:srgbClr val="222222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  <a:hlinkClick r:id="rId23" action="ppaction://hlinksldjump"/>
              </a:rPr>
              <a:t>30</a:t>
            </a:r>
            <a:r>
              <a:rPr lang="en-US" sz="600" b="0" i="0" dirty="0">
                <a:solidFill>
                  <a:srgbClr val="222222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Times New Roman" panose="02020603050405020304" pitchFamily="18" charset="0"/>
              </a:rPr>
              <a:t>]</a:t>
            </a:r>
            <a:endParaRPr lang="en-DK" sz="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098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AF2E5-1BDD-23AC-BFAE-2634DFC377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324350"/>
          </a:xfr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anchor="ctr">
            <a:normAutofit fontScale="55000" lnSpcReduction="20000"/>
          </a:bodyPr>
          <a:lstStyle/>
          <a:p>
            <a:endParaRPr lang="en-US" dirty="0">
              <a:latin typeface="Yu Gothic" panose="020B0400000000000000" pitchFamily="34" charset="-128"/>
              <a:ea typeface="Yu Gothic" panose="020B0400000000000000" pitchFamily="34" charset="-128"/>
              <a:hlinkClick r:id="rId2"/>
            </a:endParaRPr>
          </a:p>
          <a:p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  <a:hlinkClick r:id="rId2"/>
              </a:rPr>
              <a:t>https://www.aqua.dtu.dk/-/media/institutter/aqua/publikationer/forskningsrapporter_301_351/338-2019-essential-fish-habitats.pdf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[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  <a:hlinkClick r:id="rId3" action="ppaction://hlinksldjump"/>
              </a:rPr>
              <a:t>1P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  <a:hlinkClick r:id="rId4"/>
              </a:rPr>
              <a:t>https://h5p.org/h5p/embed/477535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[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  <a:hlinkClick r:id="rId3" action="ppaction://hlinksldjump"/>
              </a:rPr>
              <a:t>2P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  <a:hlinkClick r:id="rId5"/>
              </a:rPr>
              <a:t>https://www.fisheries.noaa.gov/species/atlantic-herring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[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  <a:hlinkClick r:id="rId6" action="ppaction://hlinksldjump"/>
              </a:rPr>
              <a:t>3P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  <a:hlinkClick r:id="rId7"/>
              </a:rPr>
              <a:t>https://www.fisheries.noaa.gov/species/harp-seal</a:t>
            </a:r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[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  <a:hlinkClick r:id="rId6" action="ppaction://hlinksldjump"/>
              </a:rPr>
              <a:t>3P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  <a:hlinkClick r:id="rId8"/>
              </a:rPr>
              <a:t>https://www.fisheries.noaa.gov/species/atlantic-halibut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[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  <a:hlinkClick r:id="rId6" action="ppaction://hlinksldjump"/>
              </a:rPr>
              <a:t>3P</a:t>
            </a: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Wheater</a:t>
            </a:r>
            <a:r>
              <a:rPr lang="en-US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 C.P., Bell, J.R. and Cook, P.A., 2020. </a:t>
            </a:r>
            <a:r>
              <a:rPr lang="en-US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Practical field ecology: a project guide</a:t>
            </a:r>
            <a:r>
              <a:rPr lang="en-US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. John Wiley &amp; Sons.[</a:t>
            </a:r>
            <a:r>
              <a:rPr lang="en-US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  <a:hlinkClick r:id="rId9" action="ppaction://hlinksldjump"/>
              </a:rPr>
              <a:t>4P</a:t>
            </a:r>
            <a:r>
              <a:rPr lang="en-US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  <a:hlinkClick r:id="rId10"/>
              </a:rPr>
              <a:t>https://www.amnh.org/explore/ology/ology-cards/193-phytoplankton</a:t>
            </a:r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</a:rPr>
              <a:t> [</a:t>
            </a:r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  <a:hlinkClick r:id="rId11" action="ppaction://hlinksldjump"/>
              </a:rPr>
              <a:t>5P</a:t>
            </a:r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  <a:hlinkClick r:id="rId12"/>
              </a:rPr>
              <a:t>https://www.sciencedirect.com/science/article/abs/pii/S0048969720330011</a:t>
            </a:r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</a:rPr>
              <a:t> [</a:t>
            </a:r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  <a:hlinkClick r:id="rId11" action="ppaction://hlinksldjump"/>
              </a:rPr>
              <a:t>5P</a:t>
            </a:r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CA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Harada, Y., Ito, S.I., Ogawa, N.O., Yoshikawa, C., Ishikawa, N.F., </a:t>
            </a:r>
            <a:r>
              <a:rPr lang="en-CA" b="0" i="0" dirty="0" err="1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Yoneda</a:t>
            </a:r>
            <a:r>
              <a:rPr lang="en-CA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 M. and </a:t>
            </a:r>
            <a:r>
              <a:rPr lang="en-CA" b="0" i="0" dirty="0" err="1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Ohkouchi</a:t>
            </a:r>
            <a:r>
              <a:rPr lang="en-CA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 N., 2022. Compound-specific nitrogen isotope analysis of amino acids in eye lenses as a new tool to reconstruct the geographic and trophic histories of fish. </a:t>
            </a:r>
            <a:r>
              <a:rPr lang="en-CA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Frontiers in Marine Science</a:t>
            </a:r>
            <a:r>
              <a:rPr lang="en-CA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 </a:t>
            </a:r>
            <a:r>
              <a:rPr lang="en-CA" b="0" i="1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8</a:t>
            </a:r>
            <a:r>
              <a:rPr lang="en-CA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, p.796532. [</a:t>
            </a:r>
            <a:r>
              <a:rPr lang="en-CA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  <a:hlinkClick r:id="rId13" action="ppaction://hlinksldjump"/>
              </a:rPr>
              <a:t>6P</a:t>
            </a:r>
            <a:r>
              <a:rPr lang="en-CA" b="0" i="0" dirty="0">
                <a:solidFill>
                  <a:srgbClr val="222222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  <a:endParaRPr lang="en-CA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  <a:hlinkClick r:id="rId14"/>
              </a:rPr>
              <a:t>https://oceanservice.noaa.gov/education/marine-ecosystem-modeling-vr/ocean-food-webs/activity-4.html</a:t>
            </a:r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</a:rPr>
              <a:t> [</a:t>
            </a:r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  <a:hlinkClick r:id="rId15" action="ppaction://hlinksldjump"/>
              </a:rPr>
              <a:t>7P</a:t>
            </a:r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  <a:hlinkClick r:id="rId16"/>
              </a:rPr>
              <a:t>https://www.fisheries.noaa.gov/feature-story/noaa-fisheries-leading-united-nations-advancing-ecosystem-approaches-fisheries</a:t>
            </a:r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</a:rPr>
              <a:t> [</a:t>
            </a:r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  <a:hlinkClick r:id="rId15" action="ppaction://hlinksldjump"/>
              </a:rPr>
              <a:t>8P</a:t>
            </a:r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  <a:hlinkClick r:id="rId17"/>
              </a:rPr>
              <a:t>https://en.wikipedia.org/wiki/World_map</a:t>
            </a:r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</a:rPr>
              <a:t> [</a:t>
            </a:r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  <a:hlinkClick r:id="rId18" action="ppaction://hlinksldjump"/>
              </a:rPr>
              <a:t>9P</a:t>
            </a:r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Pint, S., De Troch, M., van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Oevelen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D., Heymans, J.J.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Everaert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G., 2021.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Ecopath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model of the southern North Sea. 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Techn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Rep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.[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19" action="ppaction://hlinksldjump"/>
              </a:rPr>
              <a:t>10P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</a:t>
            </a:r>
            <a:endParaRPr lang="en-CA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CA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DF878-DF7A-AE5E-74E9-34AEE7EF8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92FE81-9800-26F4-479E-175A0DE0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anchor="ctr"/>
          <a:lstStyle/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Picture References</a:t>
            </a:r>
            <a:endParaRPr lang="en-CA" cap="none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075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650CA0-B6B1-C925-BC0C-DAA419EFD5B3}"/>
              </a:ext>
            </a:extLst>
          </p:cNvPr>
          <p:cNvSpPr txBox="1"/>
          <p:nvPr/>
        </p:nvSpPr>
        <p:spPr>
          <a:xfrm>
            <a:off x="209550" y="1676400"/>
            <a:ext cx="11687175" cy="4392027"/>
          </a:xfrm>
          <a:prstGeom prst="rect">
            <a:avLst/>
          </a:prstGeo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1" algn="ctr"/>
            <a:r>
              <a:rPr lang="en-CA" i="1" dirty="0">
                <a:latin typeface="Yu Gothic" panose="020B0400000000000000" pitchFamily="34" charset="-128"/>
                <a:ea typeface="Yu Gothic" panose="020B0400000000000000" pitchFamily="34" charset="-128"/>
              </a:rPr>
              <a:t>Ecosystem variables are included ad hoc, with little standardized framework.</a:t>
            </a:r>
          </a:p>
          <a:p>
            <a:pPr lvl="1" algn="ctr"/>
            <a:endParaRPr lang="en-CA" i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1" algn="ctr"/>
            <a:endParaRPr lang="en-CA" i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1" algn="ctr"/>
            <a:r>
              <a:rPr lang="en-CA" i="1" dirty="0">
                <a:latin typeface="Yu Gothic" panose="020B0400000000000000" pitchFamily="34" charset="-128"/>
                <a:ea typeface="Yu Gothic" panose="020B0400000000000000" pitchFamily="34" charset="-128"/>
              </a:rPr>
              <a:t>Comprehensive foundational information is necessary for the implementation of even a modest ecosystem approach.</a:t>
            </a:r>
          </a:p>
          <a:p>
            <a:pPr lvl="1" algn="ctr"/>
            <a:endParaRPr lang="en-CA" i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1" algn="ctr"/>
            <a:endParaRPr lang="en-CA" i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1" algn="ctr"/>
            <a:r>
              <a:rPr lang="en-CA" i="1" dirty="0">
                <a:latin typeface="Yu Gothic" panose="020B0400000000000000" pitchFamily="34" charset="-128"/>
                <a:ea typeface="Yu Gothic" panose="020B0400000000000000" pitchFamily="34" charset="-128"/>
              </a:rPr>
              <a:t>Considerable effort is required from scientists before FM is able to consider ecosystem variables.</a:t>
            </a:r>
          </a:p>
          <a:p>
            <a:pPr lvl="1" algn="ctr"/>
            <a:endParaRPr lang="en-CA" i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1" algn="ctr"/>
            <a:endParaRPr lang="en-CA" i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1" algn="ctr"/>
            <a:endParaRPr lang="en-CA" i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96EE0-F20E-ADA8-395B-0ED3B41EA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  <a:solidFill>
            <a:srgbClr val="FFFFFF">
              <a:alpha val="50000"/>
            </a:srgbClr>
          </a:solidFill>
          <a:ln>
            <a:noFill/>
          </a:ln>
          <a:effectLst>
            <a:softEdge rad="63500"/>
          </a:effectLst>
        </p:spPr>
        <p:txBody>
          <a:bodyPr anchor="ctr"/>
          <a:lstStyle/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Sometimes, something goes wrong…</a:t>
            </a:r>
            <a:endParaRPr lang="en-CA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81FFE1-128D-6F0E-D036-3645850A1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35</a:t>
            </a:fld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7ECE78-9CFF-DDF4-855B-1A35C02081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659" y="1847850"/>
            <a:ext cx="4175668" cy="4351338"/>
          </a:xfrm>
          <a:solidFill>
            <a:srgbClr val="FFFFFF">
              <a:alpha val="50000"/>
            </a:srgbClr>
          </a:solidFill>
          <a:effectLst>
            <a:softEdge rad="0"/>
          </a:effectLst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Assessment of Atlantic Herring in Gulf of Maine</a:t>
            </a:r>
          </a:p>
          <a:p>
            <a:pPr lvl="1"/>
            <a:r>
              <a:rPr lang="en-CA" sz="21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Age Structured Assessment Program</a:t>
            </a:r>
            <a:r>
              <a:rPr lang="en-CA" sz="2100" dirty="0">
                <a:latin typeface="Yu Gothic" panose="020B0400000000000000" pitchFamily="34" charset="-128"/>
                <a:ea typeface="Yu Gothic" panose="020B0400000000000000" pitchFamily="34" charset="-128"/>
              </a:rPr>
              <a:t>, but a r</a:t>
            </a:r>
            <a:r>
              <a:rPr lang="en-US" sz="21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etrospective</a:t>
            </a:r>
            <a:r>
              <a:rPr lang="en-US" sz="2100" dirty="0">
                <a:latin typeface="Yu Gothic" panose="020B0400000000000000" pitchFamily="34" charset="-128"/>
                <a:ea typeface="Yu Gothic" panose="020B0400000000000000" pitchFamily="34" charset="-128"/>
              </a:rPr>
              <a:t> pattern was occurring.</a:t>
            </a:r>
          </a:p>
          <a:p>
            <a:pPr lvl="1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2012 - Consumption estimates provided argument for time varying mortality.</a:t>
            </a:r>
          </a:p>
          <a:p>
            <a:pPr lvl="1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2015 - A retrospective pattern emerged.</a:t>
            </a:r>
          </a:p>
          <a:p>
            <a:pPr lvl="1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Setting mortality to 0.35</a:t>
            </a:r>
          </a:p>
          <a:p>
            <a:pPr lvl="1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11AAF6-96E4-4AF9-83E4-CBCFB940A255}"/>
              </a:ext>
            </a:extLst>
          </p:cNvPr>
          <p:cNvGrpSpPr/>
          <p:nvPr/>
        </p:nvGrpSpPr>
        <p:grpSpPr>
          <a:xfrm>
            <a:off x="5691356" y="2269848"/>
            <a:ext cx="5605294" cy="3616602"/>
            <a:chOff x="5691356" y="2269848"/>
            <a:chExt cx="5605294" cy="361660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1543E82-36AD-6DEA-1491-AA2D45FF634F}"/>
                </a:ext>
              </a:extLst>
            </p:cNvPr>
            <p:cNvGrpSpPr/>
            <p:nvPr/>
          </p:nvGrpSpPr>
          <p:grpSpPr>
            <a:xfrm>
              <a:off x="5691356" y="2269848"/>
              <a:ext cx="5605294" cy="3616602"/>
              <a:chOff x="1037058" y="3008902"/>
              <a:chExt cx="5610539" cy="3530010"/>
            </a:xfrm>
          </p:grpSpPr>
          <p:pic>
            <p:nvPicPr>
              <p:cNvPr id="7" name="Picture 6" descr="A map of the ocean&#10;&#10;Description automatically generated">
                <a:extLst>
                  <a:ext uri="{FF2B5EF4-FFF2-40B4-BE49-F238E27FC236}">
                    <a16:creationId xmlns:a16="http://schemas.microsoft.com/office/drawing/2014/main" id="{9C720E43-ECE9-4FA7-5032-8D7596518E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557" b="18525"/>
              <a:stretch/>
            </p:blipFill>
            <p:spPr>
              <a:xfrm>
                <a:off x="1037058" y="3008902"/>
                <a:ext cx="5610539" cy="3530010"/>
              </a:xfrm>
              <a:prstGeom prst="rect">
                <a:avLst/>
              </a:prstGeom>
            </p:spPr>
          </p:pic>
          <p:pic>
            <p:nvPicPr>
              <p:cNvPr id="1026" name="Picture 2" descr="What is herring | Sustainable fish | Marine Stewardship Council">
                <a:extLst>
                  <a:ext uri="{FF2B5EF4-FFF2-40B4-BE49-F238E27FC236}">
                    <a16:creationId xmlns:a16="http://schemas.microsoft.com/office/drawing/2014/main" id="{263DB038-ECBA-329A-6910-D113DEF93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5365" r="97292">
                            <a14:foregroundMark x1="7656" y1="49630" x2="7656" y2="49630"/>
                            <a14:foregroundMark x1="5365" y1="50000" x2="5365" y2="50000"/>
                            <a14:foregroundMark x1="90938" y1="58241" x2="90938" y2="58241"/>
                            <a14:foregroundMark x1="90938" y1="46389" x2="90938" y2="46389"/>
                            <a14:foregroundMark x1="96042" y1="41389" x2="96042" y2="41389"/>
                            <a14:foregroundMark x1="96302" y1="65463" x2="96302" y2="65463"/>
                            <a14:foregroundMark x1="97292" y1="38704" x2="97292" y2="387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3268" y="5423505"/>
                <a:ext cx="1461849" cy="8222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7F02C88-2BAB-BA41-DFF9-DF2860A90603}"/>
                  </a:ext>
                </a:extLst>
              </p:cNvPr>
              <p:cNvSpPr/>
              <p:nvPr/>
            </p:nvSpPr>
            <p:spPr>
              <a:xfrm rot="19959065">
                <a:off x="1895167" y="3934294"/>
                <a:ext cx="2730619" cy="218191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785E8F-0448-F47F-C52A-7FEE4F4BE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0450" y="2277569"/>
              <a:ext cx="1878578" cy="126410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613132-82D4-4757-2CE7-759A611C81DC}"/>
              </a:ext>
            </a:extLst>
          </p:cNvPr>
          <p:cNvGrpSpPr/>
          <p:nvPr/>
        </p:nvGrpSpPr>
        <p:grpSpPr>
          <a:xfrm>
            <a:off x="381000" y="6127750"/>
            <a:ext cx="1892300" cy="457200"/>
            <a:chOff x="381000" y="6127750"/>
            <a:chExt cx="1892300" cy="4572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7B294F-05AA-432F-FB90-AD4E37AD2761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Discussion</a:t>
              </a:r>
              <a:endParaRPr lang="en-DK" sz="1600" i="1" dirty="0"/>
            </a:p>
          </p:txBody>
        </p:sp>
        <p:pic>
          <p:nvPicPr>
            <p:cNvPr id="15" name="Graphic 14" descr="Quill outline">
              <a:extLst>
                <a:ext uri="{FF2B5EF4-FFF2-40B4-BE49-F238E27FC236}">
                  <a16:creationId xmlns:a16="http://schemas.microsoft.com/office/drawing/2014/main" id="{CAD8ECA2-77A6-1235-9289-FAFE117D1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1000" y="61277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Footer Placeholder 22">
            <a:extLst>
              <a:ext uri="{FF2B5EF4-FFF2-40B4-BE49-F238E27FC236}">
                <a16:creationId xmlns:a16="http://schemas.microsoft.com/office/drawing/2014/main" id="{D0313AB5-2F87-0EDD-D88D-0AF166C46DD8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9" action="ppaction://hlinksldjump"/>
              </a:rPr>
              <a:t>29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9" action="ppaction://hlinksldjump"/>
              </a:rPr>
              <a:t>30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84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1" uiExpand="1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6F97C81-4CC1-11E1-2D61-2CDA1F14A491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12192000" cy="1143000"/>
          </a:xfrm>
          <a:prstGeom prst="rect">
            <a:avLst/>
          </a:prstGeo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 cap="all" spc="50" baseline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CA" dirty="0"/>
              <a:t>Even so, Why not more readily included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4FEA16-7938-A21A-147E-E3D62A0EFF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4787900" cy="4114800"/>
          </a:xfrm>
        </p:spPr>
        <p:txBody>
          <a:bodyPr>
            <a:normAutofit fontScale="47500" lnSpcReduction="20000"/>
          </a:bodyPr>
          <a:lstStyle/>
          <a:p>
            <a:endParaRPr lang="en-CA" dirty="0"/>
          </a:p>
          <a:p>
            <a:r>
              <a:rPr lang="en-CA" dirty="0"/>
              <a:t>Process</a:t>
            </a:r>
          </a:p>
          <a:p>
            <a:pPr lvl="1"/>
            <a:r>
              <a:rPr lang="en-CA" dirty="0"/>
              <a:t>Coordination between scientists, resource managers, policy makers, economics is a necessity.</a:t>
            </a:r>
          </a:p>
          <a:p>
            <a:pPr lvl="1"/>
            <a:r>
              <a:rPr lang="en-CA" dirty="0"/>
              <a:t>Degree of coordination varies greatly between regions.</a:t>
            </a:r>
          </a:p>
          <a:p>
            <a:pPr lvl="1"/>
            <a:r>
              <a:rPr lang="en-CA" dirty="0"/>
              <a:t>Considerable effort is required from scientists before FM is able to consider it.</a:t>
            </a:r>
          </a:p>
          <a:p>
            <a:r>
              <a:rPr lang="en-CA" dirty="0"/>
              <a:t>Science</a:t>
            </a:r>
          </a:p>
          <a:p>
            <a:pPr lvl="1"/>
            <a:r>
              <a:rPr lang="en-CA" dirty="0"/>
              <a:t>Found ecosystem variables to be included ad hoc, with little standardized framework.</a:t>
            </a:r>
          </a:p>
          <a:p>
            <a:pPr lvl="1"/>
            <a:r>
              <a:rPr lang="en-CA" dirty="0"/>
              <a:t>Comprehensive foundational information is necessary for the implementation of even a modest ecosystem approach.</a:t>
            </a:r>
          </a:p>
          <a:p>
            <a:endParaRPr lang="en-CA" dirty="0"/>
          </a:p>
          <a:p>
            <a:r>
              <a:rPr lang="en-CA" dirty="0"/>
              <a:t>Communication and engagement</a:t>
            </a:r>
          </a:p>
          <a:p>
            <a:pPr lvl="1"/>
            <a:r>
              <a:rPr lang="en-CA" dirty="0"/>
              <a:t>Ecosystems are complex entities that can be difficult to understand for non-experts.</a:t>
            </a:r>
          </a:p>
          <a:p>
            <a:pPr lvl="1"/>
            <a:r>
              <a:rPr lang="en-CA" dirty="0"/>
              <a:t>Clear links between stocks and EV can help facilitate the acceptance of such approaches.</a:t>
            </a:r>
          </a:p>
          <a:p>
            <a:endParaRPr lang="en-CA" dirty="0"/>
          </a:p>
          <a:p>
            <a:r>
              <a:rPr lang="en-CA" dirty="0"/>
              <a:t>Advice needs to be actionable</a:t>
            </a:r>
          </a:p>
        </p:txBody>
      </p:sp>
      <p:pic>
        <p:nvPicPr>
          <p:cNvPr id="6" name="Graphic 5" descr="Quill outline">
            <a:extLst>
              <a:ext uri="{FF2B5EF4-FFF2-40B4-BE49-F238E27FC236}">
                <a16:creationId xmlns:a16="http://schemas.microsoft.com/office/drawing/2014/main" id="{258E5EEB-99BE-9166-24A0-195194E8A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148" y="405575"/>
            <a:ext cx="886904" cy="88690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6BD0EC2-14B4-DDF4-B01B-8BD0D44BDB67}"/>
              </a:ext>
            </a:extLst>
          </p:cNvPr>
          <p:cNvGrpSpPr/>
          <p:nvPr/>
        </p:nvGrpSpPr>
        <p:grpSpPr>
          <a:xfrm>
            <a:off x="381000" y="6127750"/>
            <a:ext cx="1892300" cy="457200"/>
            <a:chOff x="381000" y="6127750"/>
            <a:chExt cx="1892300" cy="4572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055B3A-F880-8095-2ADF-6030769EF9BD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Discussion</a:t>
              </a:r>
              <a:endParaRPr lang="en-DK" sz="1600" i="1" dirty="0"/>
            </a:p>
          </p:txBody>
        </p:sp>
        <p:pic>
          <p:nvPicPr>
            <p:cNvPr id="10" name="Graphic 9" descr="Quill outline">
              <a:extLst>
                <a:ext uri="{FF2B5EF4-FFF2-40B4-BE49-F238E27FC236}">
                  <a16:creationId xmlns:a16="http://schemas.microsoft.com/office/drawing/2014/main" id="{A8F3F31B-375D-F8C3-CEE0-2EE89F801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1000" y="6127750"/>
              <a:ext cx="457200" cy="457200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FBB822-5BBA-B29C-34A9-87B77AFE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5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0ABDC81-3E51-99C5-FC16-8B16FDDA6468}"/>
              </a:ext>
            </a:extLst>
          </p:cNvPr>
          <p:cNvSpPr txBox="1">
            <a:spLocks/>
          </p:cNvSpPr>
          <p:nvPr/>
        </p:nvSpPr>
        <p:spPr>
          <a:xfrm>
            <a:off x="-1" y="274638"/>
            <a:ext cx="12191999" cy="1143000"/>
          </a:xfrm>
          <a:prstGeom prst="rect">
            <a:avLst/>
          </a:prstGeo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 cap="all" spc="50" baseline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Metabarcoding</a:t>
            </a:r>
            <a:endParaRPr lang="en-US" cap="none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765F3-4511-EFB6-F035-4E657DA6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37</a:t>
            </a:fld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656535-F95D-EACF-4D29-112A0C63D62D}"/>
              </a:ext>
            </a:extLst>
          </p:cNvPr>
          <p:cNvGrpSpPr/>
          <p:nvPr/>
        </p:nvGrpSpPr>
        <p:grpSpPr>
          <a:xfrm>
            <a:off x="279400" y="6118834"/>
            <a:ext cx="1993900" cy="457200"/>
            <a:chOff x="279400" y="6118834"/>
            <a:chExt cx="1993900" cy="457200"/>
          </a:xfrm>
        </p:grpSpPr>
        <p:pic>
          <p:nvPicPr>
            <p:cNvPr id="6" name="Graphic 5" descr="Anemone and clownfish outline">
              <a:extLst>
                <a:ext uri="{FF2B5EF4-FFF2-40B4-BE49-F238E27FC236}">
                  <a16:creationId xmlns:a16="http://schemas.microsoft.com/office/drawing/2014/main" id="{A8A4E92D-2B19-D681-A54A-58D959CEC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9400" y="6118834"/>
              <a:ext cx="457200" cy="457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88A043-82B8-8A31-B920-D3FF2595B6B5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Methods</a:t>
              </a:r>
              <a:endParaRPr lang="en-DK" sz="1600" i="1" dirty="0"/>
            </a:p>
          </p:txBody>
        </p:sp>
      </p:grpSp>
      <p:sp>
        <p:nvSpPr>
          <p:cNvPr id="8" name="Footer Placeholder 22">
            <a:extLst>
              <a:ext uri="{FF2B5EF4-FFF2-40B4-BE49-F238E27FC236}">
                <a16:creationId xmlns:a16="http://schemas.microsoft.com/office/drawing/2014/main" id="{39F02078-44AE-EB68-FA37-AF694EEA5B93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Sousa et al. 2019, </a:t>
            </a:r>
            <a:r>
              <a:rPr lang="en-US" sz="1000" i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Jakubavičiūtė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 2017</a:t>
            </a:r>
            <a:r>
              <a:rPr lang="en-US" sz="10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CA" sz="1000" i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FC8D2A-BEBC-BE85-CE06-03DFCA7BC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682" y="1484457"/>
            <a:ext cx="3778685" cy="46122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7496724-0A4C-DA4A-718D-561FEAFC596B}"/>
              </a:ext>
            </a:extLst>
          </p:cNvPr>
          <p:cNvGrpSpPr/>
          <p:nvPr/>
        </p:nvGrpSpPr>
        <p:grpSpPr>
          <a:xfrm>
            <a:off x="6671821" y="1733166"/>
            <a:ext cx="4822727" cy="4114800"/>
            <a:chOff x="7369273" y="1592313"/>
            <a:chExt cx="4822727" cy="4114800"/>
          </a:xfrm>
        </p:grpSpPr>
        <p:sp>
          <p:nvSpPr>
            <p:cNvPr id="22" name="Content Placeholder 13">
              <a:extLst>
                <a:ext uri="{FF2B5EF4-FFF2-40B4-BE49-F238E27FC236}">
                  <a16:creationId xmlns:a16="http://schemas.microsoft.com/office/drawing/2014/main" id="{6DEB8AE1-9D97-460D-ECAE-2408C216A367}"/>
                </a:ext>
              </a:extLst>
            </p:cNvPr>
            <p:cNvSpPr txBox="1">
              <a:spLocks/>
            </p:cNvSpPr>
            <p:nvPr/>
          </p:nvSpPr>
          <p:spPr>
            <a:xfrm>
              <a:off x="7369273" y="1592313"/>
              <a:ext cx="4822727" cy="41148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effectLst>
              <a:softEdge rad="63500"/>
            </a:effectLst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342900" indent="-3429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38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High taxonomic resolution.</a:t>
              </a:r>
            </a:p>
            <a:p>
              <a:pPr marL="571500" indent="-571500">
                <a:buFont typeface="+mj-lt"/>
                <a:buAutoNum type="romanUcPeriod"/>
              </a:pPr>
              <a:endParaRPr lang="en-CA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Does not provide prey life stage and size information.</a:t>
              </a:r>
            </a:p>
            <a:p>
              <a:pPr marL="571500" indent="-571500">
                <a:buFont typeface="+mj-lt"/>
                <a:buAutoNum type="romanUcPeriod"/>
              </a:pPr>
              <a:endParaRPr lang="en-US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Captures only a snapshot of life.</a:t>
              </a:r>
            </a:p>
            <a:p>
              <a:pPr marL="571500" indent="-571500">
                <a:buFont typeface="+mj-lt"/>
                <a:buAutoNum type="romanUcPeriod"/>
              </a:pPr>
              <a:endParaRPr lang="en-US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Absence/presence information.</a:t>
              </a:r>
            </a:p>
            <a:p>
              <a:pPr marL="571500" indent="-571500">
                <a:buFont typeface="+mj-lt"/>
                <a:buAutoNum type="romanUcPeriod"/>
              </a:pPr>
              <a:endParaRPr lang="en-US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Requires knowledge of prey trophic 	position.</a:t>
              </a:r>
              <a:endParaRPr lang="en-DK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endParaRPr lang="en-DK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5A8CF9E-EA38-CE64-6162-E7C3FE8ABDEA}"/>
                </a:ext>
              </a:extLst>
            </p:cNvPr>
            <p:cNvGrpSpPr/>
            <p:nvPr/>
          </p:nvGrpSpPr>
          <p:grpSpPr>
            <a:xfrm>
              <a:off x="7469107" y="1887472"/>
              <a:ext cx="831673" cy="3733441"/>
              <a:chOff x="10220448" y="1417638"/>
              <a:chExt cx="1025729" cy="4606488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83C64A6F-B963-4CC7-F3C6-CBAA98A4BF0E}"/>
                  </a:ext>
                </a:extLst>
              </p:cNvPr>
              <p:cNvSpPr/>
              <p:nvPr/>
            </p:nvSpPr>
            <p:spPr>
              <a:xfrm>
                <a:off x="10220448" y="1417638"/>
                <a:ext cx="1025728" cy="46064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  <p:pic>
            <p:nvPicPr>
              <p:cNvPr id="25" name="Graphic 24" descr="Magnifying glass with solid fill">
                <a:extLst>
                  <a:ext uri="{FF2B5EF4-FFF2-40B4-BE49-F238E27FC236}">
                    <a16:creationId xmlns:a16="http://schemas.microsoft.com/office/drawing/2014/main" id="{D18148C3-400C-99E8-AB7E-0529B868F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327304" y="1417638"/>
                <a:ext cx="847143" cy="801402"/>
              </a:xfrm>
              <a:prstGeom prst="rect">
                <a:avLst/>
              </a:prstGeom>
            </p:spPr>
          </p:pic>
          <p:pic>
            <p:nvPicPr>
              <p:cNvPr id="26" name="Graphic 25" descr="Ruler outline">
                <a:extLst>
                  <a:ext uri="{FF2B5EF4-FFF2-40B4-BE49-F238E27FC236}">
                    <a16:creationId xmlns:a16="http://schemas.microsoft.com/office/drawing/2014/main" id="{5E9178E0-FC12-2ACF-90B8-DBA392609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265230" y="2322222"/>
                <a:ext cx="953999" cy="902487"/>
              </a:xfrm>
              <a:prstGeom prst="rect">
                <a:avLst/>
              </a:prstGeom>
            </p:spPr>
          </p:pic>
          <p:pic>
            <p:nvPicPr>
              <p:cNvPr id="27" name="Graphic 26" descr="Hourglass 60% with solid fill">
                <a:extLst>
                  <a:ext uri="{FF2B5EF4-FFF2-40B4-BE49-F238E27FC236}">
                    <a16:creationId xmlns:a16="http://schemas.microsoft.com/office/drawing/2014/main" id="{F06CBEA8-A0AB-AE57-21C0-3E56984DA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341954" y="3371970"/>
                <a:ext cx="800549" cy="757323"/>
              </a:xfrm>
              <a:prstGeom prst="rect">
                <a:avLst/>
              </a:prstGeom>
            </p:spPr>
          </p:pic>
          <p:pic>
            <p:nvPicPr>
              <p:cNvPr id="28" name="Graphic 27" descr="Pyramid with levels outline">
                <a:extLst>
                  <a:ext uri="{FF2B5EF4-FFF2-40B4-BE49-F238E27FC236}">
                    <a16:creationId xmlns:a16="http://schemas.microsoft.com/office/drawing/2014/main" id="{6D9F8559-BDDB-E7D5-7930-5913A66CF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255575" y="4979868"/>
                <a:ext cx="990602" cy="969053"/>
              </a:xfrm>
              <a:prstGeom prst="rect">
                <a:avLst/>
              </a:prstGeom>
            </p:spPr>
          </p:pic>
          <p:pic>
            <p:nvPicPr>
              <p:cNvPr id="29" name="Graphic 28" descr="Pie chart outline">
                <a:extLst>
                  <a:ext uri="{FF2B5EF4-FFF2-40B4-BE49-F238E27FC236}">
                    <a16:creationId xmlns:a16="http://schemas.microsoft.com/office/drawing/2014/main" id="{AD8E1B57-9AF7-0CE6-F814-15910B7D6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255574" y="4142624"/>
                <a:ext cx="990602" cy="93711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9257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769E6B-B0D5-52DE-D230-E5E5F2125C92}"/>
              </a:ext>
            </a:extLst>
          </p:cNvPr>
          <p:cNvSpPr txBox="1">
            <a:spLocks/>
          </p:cNvSpPr>
          <p:nvPr/>
        </p:nvSpPr>
        <p:spPr>
          <a:xfrm>
            <a:off x="0" y="273050"/>
            <a:ext cx="12191999" cy="1143000"/>
          </a:xfrm>
          <a:prstGeom prst="rect">
            <a:avLst/>
          </a:prstGeo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 cap="all" spc="50" baseline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Bottom-up and Top-Down</a:t>
            </a:r>
            <a:r>
              <a:rPr lang="en-US" sz="1100" cap="none" baseline="100000" dirty="0">
                <a:latin typeface="Yu Gothic" panose="020B0400000000000000" pitchFamily="34" charset="-128"/>
                <a:ea typeface="Yu Gothic" panose="020B0400000000000000" pitchFamily="34" charset="-128"/>
                <a:hlinkClick r:id="rId2" action="ppaction://hlinksldjump"/>
              </a:rPr>
              <a:t>[2]</a:t>
            </a:r>
            <a:endParaRPr lang="en-US" cap="none" baseline="100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F543A0D-0CE6-8F00-D1CA-0914ACC82E29}"/>
              </a:ext>
            </a:extLst>
          </p:cNvPr>
          <p:cNvGrpSpPr/>
          <p:nvPr/>
        </p:nvGrpSpPr>
        <p:grpSpPr>
          <a:xfrm>
            <a:off x="381000" y="6127750"/>
            <a:ext cx="1892300" cy="457200"/>
            <a:chOff x="381000" y="6127750"/>
            <a:chExt cx="1892300" cy="4572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4A94F2-0756-20BE-C73C-83EE97F0A3C8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Introduction</a:t>
              </a:r>
              <a:endParaRPr lang="en-DK" sz="1600" i="1" dirty="0"/>
            </a:p>
          </p:txBody>
        </p:sp>
        <p:pic>
          <p:nvPicPr>
            <p:cNvPr id="4" name="Graphic 3" descr="Books outline">
              <a:extLst>
                <a:ext uri="{FF2B5EF4-FFF2-40B4-BE49-F238E27FC236}">
                  <a16:creationId xmlns:a16="http://schemas.microsoft.com/office/drawing/2014/main" id="{D70E8DAB-0D5E-6557-430D-66C79FA69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1000" y="6127750"/>
              <a:ext cx="457200" cy="45720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5451DA2-4B52-AE4F-02FE-AA5A6766B2E6}"/>
              </a:ext>
            </a:extLst>
          </p:cNvPr>
          <p:cNvSpPr/>
          <p:nvPr/>
        </p:nvSpPr>
        <p:spPr>
          <a:xfrm>
            <a:off x="-85059" y="1690688"/>
            <a:ext cx="12376296" cy="4231647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836120-13AC-C43D-A25B-CC5CE00DC767}"/>
              </a:ext>
            </a:extLst>
          </p:cNvPr>
          <p:cNvGrpSpPr/>
          <p:nvPr/>
        </p:nvGrpSpPr>
        <p:grpSpPr>
          <a:xfrm>
            <a:off x="7206220" y="1911153"/>
            <a:ext cx="4232314" cy="3587476"/>
            <a:chOff x="4546326" y="1108953"/>
            <a:chExt cx="6389884" cy="5252676"/>
          </a:xfrm>
        </p:grpSpPr>
        <p:pic>
          <p:nvPicPr>
            <p:cNvPr id="9" name="Picture 8" descr="Atlantic Herring | NOAA Fisheries">
              <a:extLst>
                <a:ext uri="{FF2B5EF4-FFF2-40B4-BE49-F238E27FC236}">
                  <a16:creationId xmlns:a16="http://schemas.microsoft.com/office/drawing/2014/main" id="{E4ACE43E-467D-866C-1586-485A93284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791" y="5003072"/>
              <a:ext cx="991425" cy="66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Atlantic Herring | NOAA Fisheries">
              <a:extLst>
                <a:ext uri="{FF2B5EF4-FFF2-40B4-BE49-F238E27FC236}">
                  <a16:creationId xmlns:a16="http://schemas.microsoft.com/office/drawing/2014/main" id="{5DA36A56-3097-BFEA-C4B2-AA1DF4ACF8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277" y="4983018"/>
              <a:ext cx="991425" cy="66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tlantic Herring | NOAA Fisheries">
              <a:extLst>
                <a:ext uri="{FF2B5EF4-FFF2-40B4-BE49-F238E27FC236}">
                  <a16:creationId xmlns:a16="http://schemas.microsoft.com/office/drawing/2014/main" id="{F7AD415B-2E72-12F3-FA55-CA2DF33C42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737" y="4396113"/>
              <a:ext cx="991425" cy="66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tlantic Herring | NOAA Fisheries">
              <a:extLst>
                <a:ext uri="{FF2B5EF4-FFF2-40B4-BE49-F238E27FC236}">
                  <a16:creationId xmlns:a16="http://schemas.microsoft.com/office/drawing/2014/main" id="{3FBDBF46-D713-1F3D-2D74-E28322C78A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4238" y="5583381"/>
              <a:ext cx="991425" cy="661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Atlantic Cod | NOAA Fisheries">
              <a:extLst>
                <a:ext uri="{FF2B5EF4-FFF2-40B4-BE49-F238E27FC236}">
                  <a16:creationId xmlns:a16="http://schemas.microsoft.com/office/drawing/2014/main" id="{F17F8344-EB90-9A8F-C25F-747B0088F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317714" y="2979080"/>
              <a:ext cx="1182322" cy="846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Atlantic Cod | NOAA Fisheries">
              <a:extLst>
                <a:ext uri="{FF2B5EF4-FFF2-40B4-BE49-F238E27FC236}">
                  <a16:creationId xmlns:a16="http://schemas.microsoft.com/office/drawing/2014/main" id="{49D3ABD5-F9C1-C7B6-9199-F46800587F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96000" y="2404582"/>
              <a:ext cx="1182322" cy="846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Atlantic Cod | NOAA Fisheries">
              <a:extLst>
                <a:ext uri="{FF2B5EF4-FFF2-40B4-BE49-F238E27FC236}">
                  <a16:creationId xmlns:a16="http://schemas.microsoft.com/office/drawing/2014/main" id="{40D181C7-C3B8-A9EF-1E13-18CDD5BAF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05226" y="2017317"/>
              <a:ext cx="1182322" cy="846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Atlantic Cod | NOAA Fisheries">
              <a:extLst>
                <a:ext uri="{FF2B5EF4-FFF2-40B4-BE49-F238E27FC236}">
                  <a16:creationId xmlns:a16="http://schemas.microsoft.com/office/drawing/2014/main" id="{100C9555-CF87-2785-E93E-B917ACD23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63739" y="1672912"/>
              <a:ext cx="1182322" cy="846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Atlantic Cod | NOAA Fisheries">
              <a:extLst>
                <a:ext uri="{FF2B5EF4-FFF2-40B4-BE49-F238E27FC236}">
                  <a16:creationId xmlns:a16="http://schemas.microsoft.com/office/drawing/2014/main" id="{AC117EF4-832C-1F20-ADA0-08F2A706B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38355" y="1532068"/>
              <a:ext cx="1182322" cy="846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Atlantic Cod | NOAA Fisheries">
              <a:extLst>
                <a:ext uri="{FF2B5EF4-FFF2-40B4-BE49-F238E27FC236}">
                  <a16:creationId xmlns:a16="http://schemas.microsoft.com/office/drawing/2014/main" id="{678A7807-A30C-F05B-DB5A-E9E60979C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46326" y="2527725"/>
              <a:ext cx="1182322" cy="846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Arrow: Up 20">
              <a:extLst>
                <a:ext uri="{FF2B5EF4-FFF2-40B4-BE49-F238E27FC236}">
                  <a16:creationId xmlns:a16="http://schemas.microsoft.com/office/drawing/2014/main" id="{FDF71184-3335-799C-DDD5-6F48E112B1BF}"/>
                </a:ext>
              </a:extLst>
            </p:cNvPr>
            <p:cNvSpPr/>
            <p:nvPr/>
          </p:nvSpPr>
          <p:spPr>
            <a:xfrm rot="10800000">
              <a:off x="5745702" y="3810069"/>
              <a:ext cx="402593" cy="723689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BA7196A-39BD-DD36-6069-B5EB2C89B201}"/>
                </a:ext>
              </a:extLst>
            </p:cNvPr>
            <p:cNvCxnSpPr>
              <a:cxnSpLocks/>
            </p:cNvCxnSpPr>
            <p:nvPr/>
          </p:nvCxnSpPr>
          <p:spPr>
            <a:xfrm>
              <a:off x="8433881" y="1108953"/>
              <a:ext cx="0" cy="21011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1E78738-5360-43F5-B853-DB3CC42C28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3881" y="3210128"/>
              <a:ext cx="24954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B645C84-55E5-6C8B-0632-E758BF5660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0885" y="1451009"/>
              <a:ext cx="1984443" cy="1647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C991E7-3D4F-F03B-BD41-D6F7F30203F6}"/>
                </a:ext>
              </a:extLst>
            </p:cNvPr>
            <p:cNvCxnSpPr>
              <a:cxnSpLocks/>
            </p:cNvCxnSpPr>
            <p:nvPr/>
          </p:nvCxnSpPr>
          <p:spPr>
            <a:xfrm>
              <a:off x="8440731" y="3837033"/>
              <a:ext cx="0" cy="21011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21372D7-2D4E-C64A-8A24-87AD73E34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0731" y="5938208"/>
              <a:ext cx="24954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157F008-C85C-409F-3757-B26B54403218}"/>
                </a:ext>
              </a:extLst>
            </p:cNvPr>
            <p:cNvCxnSpPr>
              <a:cxnSpLocks/>
            </p:cNvCxnSpPr>
            <p:nvPr/>
          </p:nvCxnSpPr>
          <p:spPr>
            <a:xfrm rot="4800000" flipH="1">
              <a:off x="8549791" y="4159488"/>
              <a:ext cx="1984443" cy="164706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BBAEED-6780-2BB0-BA8E-70CB5EBE2583}"/>
                </a:ext>
              </a:extLst>
            </p:cNvPr>
            <p:cNvSpPr txBox="1"/>
            <p:nvPr/>
          </p:nvSpPr>
          <p:spPr>
            <a:xfrm>
              <a:off x="9356851" y="599229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  <a:endParaRPr lang="en-CA" dirty="0"/>
            </a:p>
          </p:txBody>
        </p:sp>
      </p:grpSp>
      <p:pic>
        <p:nvPicPr>
          <p:cNvPr id="32" name="Picture 31" descr="Atlantic Herring | NOAA Fisheries">
            <a:extLst>
              <a:ext uri="{FF2B5EF4-FFF2-40B4-BE49-F238E27FC236}">
                <a16:creationId xmlns:a16="http://schemas.microsoft.com/office/drawing/2014/main" id="{9707DFFA-9937-C138-4995-E3AA95396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52" y="4684932"/>
            <a:ext cx="658643" cy="449182"/>
          </a:xfrm>
          <a:prstGeom prst="rect">
            <a:avLst/>
          </a:prstGeom>
          <a:noFill/>
        </p:spPr>
      </p:pic>
      <p:pic>
        <p:nvPicPr>
          <p:cNvPr id="33" name="Picture 32" descr="Atlantic Herring | NOAA Fisheries">
            <a:extLst>
              <a:ext uri="{FF2B5EF4-FFF2-40B4-BE49-F238E27FC236}">
                <a16:creationId xmlns:a16="http://schemas.microsoft.com/office/drawing/2014/main" id="{11125555-BE61-F274-8F13-91531192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09" y="4532746"/>
            <a:ext cx="658643" cy="449182"/>
          </a:xfrm>
          <a:prstGeom prst="rect">
            <a:avLst/>
          </a:prstGeom>
          <a:noFill/>
        </p:spPr>
      </p:pic>
      <p:pic>
        <p:nvPicPr>
          <p:cNvPr id="34" name="Picture 33" descr="Atlantic Herring | NOAA Fisheries">
            <a:extLst>
              <a:ext uri="{FF2B5EF4-FFF2-40B4-BE49-F238E27FC236}">
                <a16:creationId xmlns:a16="http://schemas.microsoft.com/office/drawing/2014/main" id="{74A3D925-34AA-25B8-D48C-8D1F53DC2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49" y="4235750"/>
            <a:ext cx="658643" cy="449182"/>
          </a:xfrm>
          <a:prstGeom prst="rect">
            <a:avLst/>
          </a:prstGeom>
          <a:noFill/>
        </p:spPr>
      </p:pic>
      <p:pic>
        <p:nvPicPr>
          <p:cNvPr id="35" name="Picture 34" descr="Atlantic Herring | NOAA Fisheries">
            <a:extLst>
              <a:ext uri="{FF2B5EF4-FFF2-40B4-BE49-F238E27FC236}">
                <a16:creationId xmlns:a16="http://schemas.microsoft.com/office/drawing/2014/main" id="{26302B34-4F23-5C59-988A-7CDA6D0A0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6" y="4596686"/>
            <a:ext cx="658643" cy="449182"/>
          </a:xfrm>
          <a:prstGeom prst="rect">
            <a:avLst/>
          </a:prstGeom>
          <a:noFill/>
        </p:spPr>
      </p:pic>
      <p:pic>
        <p:nvPicPr>
          <p:cNvPr id="36" name="Picture 35" descr="Atlantic Herring | NOAA Fisheries">
            <a:extLst>
              <a:ext uri="{FF2B5EF4-FFF2-40B4-BE49-F238E27FC236}">
                <a16:creationId xmlns:a16="http://schemas.microsoft.com/office/drawing/2014/main" id="{190AF847-9F73-3263-6EE0-50A7A86BA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176" y="4407144"/>
            <a:ext cx="658643" cy="449182"/>
          </a:xfrm>
          <a:prstGeom prst="rect">
            <a:avLst/>
          </a:prstGeom>
          <a:noFill/>
        </p:spPr>
      </p:pic>
      <p:pic>
        <p:nvPicPr>
          <p:cNvPr id="37" name="Picture 36" descr="Atlantic Herring | NOAA Fisheries">
            <a:extLst>
              <a:ext uri="{FF2B5EF4-FFF2-40B4-BE49-F238E27FC236}">
                <a16:creationId xmlns:a16="http://schemas.microsoft.com/office/drawing/2014/main" id="{70926F85-0346-B897-C614-1538F32B2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85" y="4210835"/>
            <a:ext cx="658643" cy="449182"/>
          </a:xfrm>
          <a:prstGeom prst="rect">
            <a:avLst/>
          </a:prstGeom>
          <a:noFill/>
        </p:spPr>
      </p:pic>
      <p:pic>
        <p:nvPicPr>
          <p:cNvPr id="38" name="Picture 37" descr="Atlantic Herring | NOAA Fisheries">
            <a:extLst>
              <a:ext uri="{FF2B5EF4-FFF2-40B4-BE49-F238E27FC236}">
                <a16:creationId xmlns:a16="http://schemas.microsoft.com/office/drawing/2014/main" id="{F12CE38A-456A-F71F-1E0A-087100779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446" y="4884609"/>
            <a:ext cx="658643" cy="449182"/>
          </a:xfrm>
          <a:prstGeom prst="rect">
            <a:avLst/>
          </a:prstGeom>
          <a:noFill/>
        </p:spPr>
      </p:pic>
      <p:pic>
        <p:nvPicPr>
          <p:cNvPr id="39" name="Picture 38" descr="Atlantic Herring | NOAA Fisheries">
            <a:extLst>
              <a:ext uri="{FF2B5EF4-FFF2-40B4-BE49-F238E27FC236}">
                <a16:creationId xmlns:a16="http://schemas.microsoft.com/office/drawing/2014/main" id="{2ED77AFB-813D-3FEE-79A8-A2D8AF7AA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143" y="5134115"/>
            <a:ext cx="658643" cy="449182"/>
          </a:xfrm>
          <a:prstGeom prst="rect">
            <a:avLst/>
          </a:prstGeom>
          <a:noFill/>
        </p:spPr>
      </p:pic>
      <p:pic>
        <p:nvPicPr>
          <p:cNvPr id="40" name="Picture 39" descr="Atlantic Herring | NOAA Fisheries">
            <a:extLst>
              <a:ext uri="{FF2B5EF4-FFF2-40B4-BE49-F238E27FC236}">
                <a16:creationId xmlns:a16="http://schemas.microsoft.com/office/drawing/2014/main" id="{B51089EC-3947-802D-F8CC-A8475B1C6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757" y="4870372"/>
            <a:ext cx="658643" cy="449182"/>
          </a:xfrm>
          <a:prstGeom prst="rect">
            <a:avLst/>
          </a:prstGeom>
          <a:noFill/>
        </p:spPr>
      </p:pic>
      <p:pic>
        <p:nvPicPr>
          <p:cNvPr id="41" name="Picture 2" descr="Atlantic Cod | NOAA Fisheries">
            <a:extLst>
              <a:ext uri="{FF2B5EF4-FFF2-40B4-BE49-F238E27FC236}">
                <a16:creationId xmlns:a16="http://schemas.microsoft.com/office/drawing/2014/main" id="{E604FB1E-B6D0-E47F-EDE7-13B036BB1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86118" y="3230459"/>
            <a:ext cx="785463" cy="574872"/>
          </a:xfrm>
          <a:prstGeom prst="rect">
            <a:avLst/>
          </a:prstGeom>
          <a:noFill/>
        </p:spPr>
      </p:pic>
      <p:pic>
        <p:nvPicPr>
          <p:cNvPr id="42" name="Picture 2" descr="Atlantic Cod | NOAA Fisheries">
            <a:extLst>
              <a:ext uri="{FF2B5EF4-FFF2-40B4-BE49-F238E27FC236}">
                <a16:creationId xmlns:a16="http://schemas.microsoft.com/office/drawing/2014/main" id="{66A1D26A-79C3-38B6-2D4B-EE6357A52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36663" y="2912344"/>
            <a:ext cx="785463" cy="574872"/>
          </a:xfrm>
          <a:prstGeom prst="rect">
            <a:avLst/>
          </a:prstGeom>
          <a:noFill/>
        </p:spPr>
      </p:pic>
      <p:pic>
        <p:nvPicPr>
          <p:cNvPr id="43" name="Picture 2" descr="Atlantic Cod | NOAA Fisheries">
            <a:extLst>
              <a:ext uri="{FF2B5EF4-FFF2-40B4-BE49-F238E27FC236}">
                <a16:creationId xmlns:a16="http://schemas.microsoft.com/office/drawing/2014/main" id="{F02AC22E-F8A0-E13F-CDA4-05C411ADB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99885" y="2508441"/>
            <a:ext cx="785463" cy="574872"/>
          </a:xfrm>
          <a:prstGeom prst="rect">
            <a:avLst/>
          </a:prstGeom>
          <a:noFill/>
        </p:spPr>
      </p:pic>
      <p:pic>
        <p:nvPicPr>
          <p:cNvPr id="44" name="Picture 2" descr="Atlantic Cod | NOAA Fisheries">
            <a:extLst>
              <a:ext uri="{FF2B5EF4-FFF2-40B4-BE49-F238E27FC236}">
                <a16:creationId xmlns:a16="http://schemas.microsoft.com/office/drawing/2014/main" id="{0544F671-ED53-207A-6D10-8BE724D6C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83453" y="2329846"/>
            <a:ext cx="785463" cy="574872"/>
          </a:xfrm>
          <a:prstGeom prst="rect">
            <a:avLst/>
          </a:prstGeom>
          <a:noFill/>
        </p:spPr>
      </p:pic>
      <p:pic>
        <p:nvPicPr>
          <p:cNvPr id="45" name="Picture 2" descr="Atlantic Cod | NOAA Fisheries">
            <a:extLst>
              <a:ext uri="{FF2B5EF4-FFF2-40B4-BE49-F238E27FC236}">
                <a16:creationId xmlns:a16="http://schemas.microsoft.com/office/drawing/2014/main" id="{9F6FB92D-3FAD-9A50-3DED-C0FEC524E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29473" y="2143325"/>
            <a:ext cx="785463" cy="574872"/>
          </a:xfrm>
          <a:prstGeom prst="rect">
            <a:avLst/>
          </a:prstGeom>
          <a:noFill/>
        </p:spPr>
      </p:pic>
      <p:pic>
        <p:nvPicPr>
          <p:cNvPr id="46" name="Picture 2" descr="Atlantic Cod | NOAA Fisheries">
            <a:extLst>
              <a:ext uri="{FF2B5EF4-FFF2-40B4-BE49-F238E27FC236}">
                <a16:creationId xmlns:a16="http://schemas.microsoft.com/office/drawing/2014/main" id="{EFFE5C45-4E43-0453-0880-5CDE4F5F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8585" y="2854882"/>
            <a:ext cx="785463" cy="574872"/>
          </a:xfrm>
          <a:prstGeom prst="rect">
            <a:avLst/>
          </a:prstGeom>
          <a:noFill/>
        </p:spPr>
      </p:pic>
      <p:sp>
        <p:nvSpPr>
          <p:cNvPr id="47" name="Arrow: Up 46">
            <a:extLst>
              <a:ext uri="{FF2B5EF4-FFF2-40B4-BE49-F238E27FC236}">
                <a16:creationId xmlns:a16="http://schemas.microsoft.com/office/drawing/2014/main" id="{C56C926E-7BD6-C625-F875-9847AFA44419}"/>
              </a:ext>
            </a:extLst>
          </p:cNvPr>
          <p:cNvSpPr/>
          <p:nvPr/>
        </p:nvSpPr>
        <p:spPr>
          <a:xfrm>
            <a:off x="2086918" y="3744544"/>
            <a:ext cx="267458" cy="49120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074A54B-EB9B-D010-1B79-4D803A942104}"/>
              </a:ext>
            </a:extLst>
          </p:cNvPr>
          <p:cNvCxnSpPr>
            <a:cxnSpLocks/>
          </p:cNvCxnSpPr>
          <p:nvPr/>
        </p:nvCxnSpPr>
        <p:spPr>
          <a:xfrm>
            <a:off x="3872782" y="1911153"/>
            <a:ext cx="0" cy="142617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9D82E7-48AB-3476-5E50-E604A9C90F8C}"/>
              </a:ext>
            </a:extLst>
          </p:cNvPr>
          <p:cNvCxnSpPr>
            <a:cxnSpLocks/>
          </p:cNvCxnSpPr>
          <p:nvPr/>
        </p:nvCxnSpPr>
        <p:spPr>
          <a:xfrm flipH="1">
            <a:off x="3872782" y="3337332"/>
            <a:ext cx="1657846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EC58B7-E8B7-E224-C96B-3E07E3149E55}"/>
              </a:ext>
            </a:extLst>
          </p:cNvPr>
          <p:cNvCxnSpPr>
            <a:cxnSpLocks/>
          </p:cNvCxnSpPr>
          <p:nvPr/>
        </p:nvCxnSpPr>
        <p:spPr>
          <a:xfrm flipH="1">
            <a:off x="3943869" y="2143325"/>
            <a:ext cx="1318344" cy="1117947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941F7EA-EEB2-8FE2-077A-3BDD3DAE8CD2}"/>
              </a:ext>
            </a:extLst>
          </p:cNvPr>
          <p:cNvCxnSpPr>
            <a:cxnSpLocks/>
          </p:cNvCxnSpPr>
          <p:nvPr/>
        </p:nvCxnSpPr>
        <p:spPr>
          <a:xfrm>
            <a:off x="3877332" y="3762845"/>
            <a:ext cx="0" cy="142617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BD87555-BB3E-9B25-58C2-52B263DBF20E}"/>
              </a:ext>
            </a:extLst>
          </p:cNvPr>
          <p:cNvCxnSpPr>
            <a:cxnSpLocks/>
          </p:cNvCxnSpPr>
          <p:nvPr/>
        </p:nvCxnSpPr>
        <p:spPr>
          <a:xfrm flipH="1">
            <a:off x="3877332" y="5189024"/>
            <a:ext cx="1657846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C49085-2B4C-C2D9-6CEA-0580C417FBD0}"/>
              </a:ext>
            </a:extLst>
          </p:cNvPr>
          <p:cNvCxnSpPr>
            <a:cxnSpLocks/>
          </p:cNvCxnSpPr>
          <p:nvPr/>
        </p:nvCxnSpPr>
        <p:spPr>
          <a:xfrm flipH="1">
            <a:off x="3948419" y="3995017"/>
            <a:ext cx="1318344" cy="1117947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087891E-8D26-A0B6-F15A-FB5A0DFC2C17}"/>
              </a:ext>
            </a:extLst>
          </p:cNvPr>
          <p:cNvSpPr txBox="1"/>
          <p:nvPr/>
        </p:nvSpPr>
        <p:spPr>
          <a:xfrm rot="16200000">
            <a:off x="2982655" y="2366853"/>
            <a:ext cx="146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Abundance</a:t>
            </a:r>
            <a:endParaRPr lang="en-CA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F6E999-CA6A-8CD3-C4C5-FACEC1AE9F8C}"/>
              </a:ext>
            </a:extLst>
          </p:cNvPr>
          <p:cNvSpPr txBox="1"/>
          <p:nvPr/>
        </p:nvSpPr>
        <p:spPr>
          <a:xfrm>
            <a:off x="4485947" y="5225737"/>
            <a:ext cx="431513" cy="250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  <a:endParaRPr lang="en-CA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E93E5A-F812-AC0D-3B09-8892BA13EE67}"/>
              </a:ext>
            </a:extLst>
          </p:cNvPr>
          <p:cNvSpPr txBox="1"/>
          <p:nvPr/>
        </p:nvSpPr>
        <p:spPr>
          <a:xfrm rot="16200000">
            <a:off x="3005979" y="4269555"/>
            <a:ext cx="14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Abundance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353D05-05B1-C2D1-D9BD-36037BF1F345}"/>
              </a:ext>
            </a:extLst>
          </p:cNvPr>
          <p:cNvSpPr txBox="1"/>
          <p:nvPr/>
        </p:nvSpPr>
        <p:spPr>
          <a:xfrm rot="16200000">
            <a:off x="8895400" y="2437994"/>
            <a:ext cx="146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Abundance</a:t>
            </a: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1340D0-9AEB-7933-3864-0845160C51C5}"/>
              </a:ext>
            </a:extLst>
          </p:cNvPr>
          <p:cNvSpPr txBox="1"/>
          <p:nvPr/>
        </p:nvSpPr>
        <p:spPr>
          <a:xfrm rot="16200000">
            <a:off x="8904152" y="4238827"/>
            <a:ext cx="146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Abundance</a:t>
            </a:r>
            <a:endParaRPr lang="en-CA" dirty="0"/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08656BE2-ADD9-9386-8D3B-618EB697CE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3857960"/>
              </p:ext>
            </p:extLst>
          </p:nvPr>
        </p:nvGraphicFramePr>
        <p:xfrm>
          <a:off x="0" y="1754334"/>
          <a:ext cx="5911288" cy="4033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30" name="Picture 2" descr="Atlantic Cod | NOAA Fisheries">
            <a:extLst>
              <a:ext uri="{FF2B5EF4-FFF2-40B4-BE49-F238E27FC236}">
                <a16:creationId xmlns:a16="http://schemas.microsoft.com/office/drawing/2014/main" id="{75544B39-CA52-70F4-FCEB-E4543A41F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43026" y="2532738"/>
            <a:ext cx="897530" cy="707774"/>
          </a:xfrm>
          <a:prstGeom prst="rect">
            <a:avLst/>
          </a:prstGeom>
          <a:noFill/>
        </p:spPr>
      </p:pic>
      <p:pic>
        <p:nvPicPr>
          <p:cNvPr id="31" name="Picture 30" descr="Atlantic Herring | NOAA Fisheries">
            <a:extLst>
              <a:ext uri="{FF2B5EF4-FFF2-40B4-BE49-F238E27FC236}">
                <a16:creationId xmlns:a16="http://schemas.microsoft.com/office/drawing/2014/main" id="{55FB642C-E4C8-C31E-4798-7A8E73439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68" y="1968751"/>
            <a:ext cx="752616" cy="553026"/>
          </a:xfrm>
          <a:prstGeom prst="rect">
            <a:avLst/>
          </a:prstGeom>
          <a:noFill/>
        </p:spPr>
      </p:pic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F38A8734-A51C-4A65-B77C-AE2D5DC32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750910"/>
              </p:ext>
            </p:extLst>
          </p:nvPr>
        </p:nvGraphicFramePr>
        <p:xfrm>
          <a:off x="6110575" y="1755064"/>
          <a:ext cx="6076376" cy="4032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9" name="Picture 2" descr="Atlantic Cod | NOAA Fisheries">
            <a:extLst>
              <a:ext uri="{FF2B5EF4-FFF2-40B4-BE49-F238E27FC236}">
                <a16:creationId xmlns:a16="http://schemas.microsoft.com/office/drawing/2014/main" id="{39D752C3-D046-6813-ABBE-E08372BB1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09255" y="1702835"/>
            <a:ext cx="922596" cy="707646"/>
          </a:xfrm>
          <a:prstGeom prst="rect">
            <a:avLst/>
          </a:prstGeom>
          <a:noFill/>
        </p:spPr>
      </p:pic>
      <p:pic>
        <p:nvPicPr>
          <p:cNvPr id="60" name="Picture 59" descr="Atlantic Herring | NOAA Fisheries">
            <a:extLst>
              <a:ext uri="{FF2B5EF4-FFF2-40B4-BE49-F238E27FC236}">
                <a16:creationId xmlns:a16="http://schemas.microsoft.com/office/drawing/2014/main" id="{3BE1C993-BEBC-BD28-29CF-3664B5051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706" y="4330901"/>
            <a:ext cx="773635" cy="552926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3BCAF-926D-CE27-F4E4-18199910E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4</a:t>
            </a:fld>
            <a:endParaRPr lang="en-US"/>
          </a:p>
        </p:txBody>
      </p:sp>
      <p:sp>
        <p:nvSpPr>
          <p:cNvPr id="57" name="Footer Placeholder 22">
            <a:extLst>
              <a:ext uri="{FF2B5EF4-FFF2-40B4-BE49-F238E27FC236}">
                <a16:creationId xmlns:a16="http://schemas.microsoft.com/office/drawing/2014/main" id="{736A3F19-A1A3-6913-CF31-2B3E33833739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2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23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 uiExpand="1">
        <p:bldSub>
          <a:bldChart bld="series"/>
        </p:bldSub>
      </p:bldGraphic>
      <p:bldGraphic spid="58" grpId="0" uiExpand="1">
        <p:bldSub>
          <a:bldChart bld="series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0893EA1-AC0F-85EA-CB2C-D7DEF4E429B8}"/>
              </a:ext>
            </a:extLst>
          </p:cNvPr>
          <p:cNvSpPr txBox="1">
            <a:spLocks/>
          </p:cNvSpPr>
          <p:nvPr/>
        </p:nvSpPr>
        <p:spPr>
          <a:xfrm>
            <a:off x="0" y="273050"/>
            <a:ext cx="12191999" cy="1143000"/>
          </a:xfrm>
          <a:prstGeom prst="rect">
            <a:avLst/>
          </a:prstGeo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 cap="all" spc="50" baseline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Ontogeny</a:t>
            </a:r>
            <a:endParaRPr lang="en-US" cap="none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5" name="Picture 4">
            <a:hlinkClick r:id="rId3" action="ppaction://hlinksldjump"/>
            <a:extLst>
              <a:ext uri="{FF2B5EF4-FFF2-40B4-BE49-F238E27FC236}">
                <a16:creationId xmlns:a16="http://schemas.microsoft.com/office/drawing/2014/main" id="{B37F01D7-B736-7287-164C-3F80087B6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10" y="1643143"/>
            <a:ext cx="5447127" cy="4598579"/>
          </a:xfrm>
          <a:prstGeom prst="rect">
            <a:avLst/>
          </a:prstGeom>
        </p:spPr>
      </p:pic>
      <p:pic>
        <p:nvPicPr>
          <p:cNvPr id="1026" name="Picture 2" descr="Blue Crab Life Cycle">
            <a:hlinkClick r:id="rId3" action="ppaction://hlinksldjump"/>
            <a:extLst>
              <a:ext uri="{FF2B5EF4-FFF2-40B4-BE49-F238E27FC236}">
                <a16:creationId xmlns:a16="http://schemas.microsoft.com/office/drawing/2014/main" id="{61A207C6-FF2D-FABF-BE9A-F4402231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096" y="1643142"/>
            <a:ext cx="5518295" cy="459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D6A2D5-8588-2C9C-15CD-2C757E9A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097CE9-85C5-2CF8-FCD7-2943A40DF381}"/>
              </a:ext>
            </a:extLst>
          </p:cNvPr>
          <p:cNvSpPr txBox="1"/>
          <p:nvPr/>
        </p:nvSpPr>
        <p:spPr>
          <a:xfrm>
            <a:off x="5207724" y="1643142"/>
            <a:ext cx="472713" cy="314325"/>
          </a:xfrm>
          <a:prstGeom prst="rect">
            <a:avLst/>
          </a:prstGeom>
          <a:noFill/>
          <a:effectLst>
            <a:softEdge rad="0"/>
          </a:effectLst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en-US" sz="1100" dirty="0">
                <a:latin typeface="Yu Gothic" panose="020B0400000000000000" pitchFamily="34" charset="-128"/>
                <a:ea typeface="Yu Gothic" panose="020B0400000000000000" pitchFamily="34" charset="-128"/>
              </a:rPr>
              <a:t>[</a:t>
            </a:r>
            <a:r>
              <a:rPr lang="en-US" sz="1100" dirty="0">
                <a:latin typeface="Yu Gothic" panose="020B0400000000000000" pitchFamily="34" charset="-128"/>
                <a:ea typeface="Yu Gothic" panose="020B0400000000000000" pitchFamily="34" charset="-128"/>
                <a:hlinkClick r:id="rId3" action="ppaction://hlinksldjump"/>
              </a:rPr>
              <a:t>1P</a:t>
            </a:r>
            <a:r>
              <a:rPr lang="en-US" sz="1100" dirty="0"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  <a:endParaRPr lang="en-CA" sz="11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4FAEA-A40F-C65A-0079-00FEDC55B524}"/>
              </a:ext>
            </a:extLst>
          </p:cNvPr>
          <p:cNvSpPr txBox="1"/>
          <p:nvPr/>
        </p:nvSpPr>
        <p:spPr>
          <a:xfrm>
            <a:off x="11379200" y="1643142"/>
            <a:ext cx="472713" cy="314325"/>
          </a:xfrm>
          <a:prstGeom prst="rect">
            <a:avLst/>
          </a:prstGeom>
          <a:noFill/>
          <a:effectLst>
            <a:softEdge rad="0"/>
          </a:effectLst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en-US" sz="1100" dirty="0">
                <a:latin typeface="Yu Gothic" panose="020B0400000000000000" pitchFamily="34" charset="-128"/>
                <a:ea typeface="Yu Gothic" panose="020B0400000000000000" pitchFamily="34" charset="-128"/>
              </a:rPr>
              <a:t>[</a:t>
            </a:r>
            <a:r>
              <a:rPr lang="en-US" sz="1100" dirty="0">
                <a:latin typeface="Yu Gothic" panose="020B0400000000000000" pitchFamily="34" charset="-128"/>
                <a:ea typeface="Yu Gothic" panose="020B0400000000000000" pitchFamily="34" charset="-128"/>
                <a:hlinkClick r:id="rId3" action="ppaction://hlinksldjump"/>
              </a:rPr>
              <a:t>2P</a:t>
            </a:r>
            <a:r>
              <a:rPr lang="en-US" sz="1100" dirty="0">
                <a:latin typeface="Yu Gothic" panose="020B0400000000000000" pitchFamily="34" charset="-128"/>
                <a:ea typeface="Yu Gothic" panose="020B0400000000000000" pitchFamily="34" charset="-128"/>
              </a:rPr>
              <a:t>]</a:t>
            </a:r>
            <a:endParaRPr lang="en-CA" sz="11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Footer Placeholder 22">
            <a:extLst>
              <a:ext uri="{FF2B5EF4-FFF2-40B4-BE49-F238E27FC236}">
                <a16:creationId xmlns:a16="http://schemas.microsoft.com/office/drawing/2014/main" id="{12ED3D16-401C-01EF-DA90-231D10C8472A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3" action="ppaction://hlinksldjump"/>
              </a:rPr>
              <a:t>1P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3" action="ppaction://hlinksldjump"/>
              </a:rPr>
              <a:t>2P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27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CA77ADD-26B9-1BC3-1BCE-9471D437F44E}"/>
              </a:ext>
            </a:extLst>
          </p:cNvPr>
          <p:cNvSpPr txBox="1">
            <a:spLocks/>
          </p:cNvSpPr>
          <p:nvPr/>
        </p:nvSpPr>
        <p:spPr>
          <a:xfrm>
            <a:off x="0" y="273050"/>
            <a:ext cx="12191999" cy="1143000"/>
          </a:xfrm>
          <a:prstGeom prst="rect">
            <a:avLst/>
          </a:prstGeo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 cap="all" spc="50" baseline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Ontogenetic dietary shifts</a:t>
            </a:r>
            <a:endParaRPr lang="en-US" cap="none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2E28BB-5058-67E4-6FDB-7CBAED12D0A9}"/>
              </a:ext>
            </a:extLst>
          </p:cNvPr>
          <p:cNvGrpSpPr/>
          <p:nvPr/>
        </p:nvGrpSpPr>
        <p:grpSpPr>
          <a:xfrm>
            <a:off x="381000" y="6127750"/>
            <a:ext cx="1892300" cy="457200"/>
            <a:chOff x="381000" y="6127750"/>
            <a:chExt cx="1892300" cy="4572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EEE83B-C30F-0565-07EA-D886763BFCA1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Introduction</a:t>
              </a:r>
              <a:endParaRPr lang="en-DK" sz="1600" i="1" dirty="0"/>
            </a:p>
          </p:txBody>
        </p:sp>
        <p:pic>
          <p:nvPicPr>
            <p:cNvPr id="4" name="Graphic 3" descr="Books outline">
              <a:extLst>
                <a:ext uri="{FF2B5EF4-FFF2-40B4-BE49-F238E27FC236}">
                  <a16:creationId xmlns:a16="http://schemas.microsoft.com/office/drawing/2014/main" id="{4D257952-4F5B-1D5B-6029-12F7FB3F8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1000" y="6127750"/>
              <a:ext cx="457200" cy="4572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F123F16-C7CE-7A81-4B12-D5B915A80264}"/>
              </a:ext>
            </a:extLst>
          </p:cNvPr>
          <p:cNvGrpSpPr/>
          <p:nvPr/>
        </p:nvGrpSpPr>
        <p:grpSpPr>
          <a:xfrm>
            <a:off x="1433889" y="1837067"/>
            <a:ext cx="9343702" cy="4170329"/>
            <a:chOff x="1433889" y="1837067"/>
            <a:chExt cx="9324221" cy="417032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68396C-6685-3CB2-5917-4B124B20FCC8}"/>
                </a:ext>
              </a:extLst>
            </p:cNvPr>
            <p:cNvSpPr/>
            <p:nvPr/>
          </p:nvSpPr>
          <p:spPr>
            <a:xfrm>
              <a:off x="1433889" y="1837067"/>
              <a:ext cx="9324221" cy="4170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7" name="Main graphic">
              <a:extLst>
                <a:ext uri="{FF2B5EF4-FFF2-40B4-BE49-F238E27FC236}">
                  <a16:creationId xmlns:a16="http://schemas.microsoft.com/office/drawing/2014/main" id="{2342E033-D1FB-D74A-05EE-6922ADFB81B4}"/>
                </a:ext>
              </a:extLst>
            </p:cNvPr>
            <p:cNvPicPr/>
            <p:nvPr/>
          </p:nvPicPr>
          <p:blipFill rotWithShape="1">
            <a:blip r:embed="rId4"/>
            <a:srcRect l="11814" t="51149" r="1258" b="796"/>
            <a:stretch/>
          </p:blipFill>
          <p:spPr>
            <a:xfrm>
              <a:off x="4962780" y="1837067"/>
              <a:ext cx="5526207" cy="402523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6" descr="Atlantic Herring | NOAA Fisheries">
              <a:extLst>
                <a:ext uri="{FF2B5EF4-FFF2-40B4-BE49-F238E27FC236}">
                  <a16:creationId xmlns:a16="http://schemas.microsoft.com/office/drawing/2014/main" id="{A8AB442D-0837-7BF6-5D85-09C61FAE2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492" y="2260710"/>
              <a:ext cx="1460469" cy="974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arp Seal | NOAA Fisheries">
              <a:extLst>
                <a:ext uri="{FF2B5EF4-FFF2-40B4-BE49-F238E27FC236}">
                  <a16:creationId xmlns:a16="http://schemas.microsoft.com/office/drawing/2014/main" id="{30128CC0-5044-AF0E-EC92-4AA57277FC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104" y="4371175"/>
              <a:ext cx="1959244" cy="1307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Atlantic Halibut | NOAA Fisheries">
              <a:extLst>
                <a:ext uri="{FF2B5EF4-FFF2-40B4-BE49-F238E27FC236}">
                  <a16:creationId xmlns:a16="http://schemas.microsoft.com/office/drawing/2014/main" id="{A49B2B99-04CF-CF8B-9758-6ED794535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9663" y="3235572"/>
              <a:ext cx="1701281" cy="1135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7D498A-D245-6C2D-05D5-6EDF77BD1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76078" y="2612083"/>
              <a:ext cx="391099" cy="34858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DCF10A4-63EC-A88E-84AF-524DEE0A9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76078" y="3573224"/>
              <a:ext cx="391099" cy="34858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B782E6-94C5-E875-070F-119D9740C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76078" y="4850779"/>
              <a:ext cx="391099" cy="34858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186E82C-C5B3-1F8F-52E1-EC379BE0F7E0}"/>
                </a:ext>
              </a:extLst>
            </p:cNvPr>
            <p:cNvSpPr/>
            <p:nvPr/>
          </p:nvSpPr>
          <p:spPr>
            <a:xfrm>
              <a:off x="4571681" y="1837067"/>
              <a:ext cx="1703447" cy="423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FAB45C39-50F4-A2B3-735A-5CA962A5998A}"/>
                </a:ext>
              </a:extLst>
            </p:cNvPr>
            <p:cNvSpPr/>
            <p:nvPr/>
          </p:nvSpPr>
          <p:spPr>
            <a:xfrm>
              <a:off x="4664237" y="2660248"/>
              <a:ext cx="244278" cy="2397760"/>
            </a:xfrm>
            <a:prstGeom prst="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0A028A-62A3-CAE6-AC8A-3BE78F21F82F}"/>
                </a:ext>
              </a:extLst>
            </p:cNvPr>
            <p:cNvSpPr txBox="1"/>
            <p:nvPr/>
          </p:nvSpPr>
          <p:spPr>
            <a:xfrm rot="16200000">
              <a:off x="4081756" y="3608632"/>
              <a:ext cx="892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Growth</a:t>
              </a:r>
              <a:endParaRPr lang="en-CA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5F4428D-49B2-58AA-CAD5-C202B71E025A}"/>
              </a:ext>
            </a:extLst>
          </p:cNvPr>
          <p:cNvSpPr/>
          <p:nvPr/>
        </p:nvSpPr>
        <p:spPr>
          <a:xfrm>
            <a:off x="1865752" y="2273595"/>
            <a:ext cx="2569312" cy="961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697DC1-2023-8FB1-2613-C4BEFC9034A1}"/>
              </a:ext>
            </a:extLst>
          </p:cNvPr>
          <p:cNvSpPr/>
          <p:nvPr/>
        </p:nvSpPr>
        <p:spPr>
          <a:xfrm>
            <a:off x="7674266" y="2260711"/>
            <a:ext cx="2868986" cy="974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661F8-0A12-37D1-3436-309B25FB5AC8}"/>
              </a:ext>
            </a:extLst>
          </p:cNvPr>
          <p:cNvSpPr/>
          <p:nvPr/>
        </p:nvSpPr>
        <p:spPr>
          <a:xfrm>
            <a:off x="7638920" y="3264553"/>
            <a:ext cx="2868986" cy="974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090330-7A92-8FDB-6448-9C98B4D40C88}"/>
              </a:ext>
            </a:extLst>
          </p:cNvPr>
          <p:cNvSpPr/>
          <p:nvPr/>
        </p:nvSpPr>
        <p:spPr>
          <a:xfrm>
            <a:off x="7656593" y="4371174"/>
            <a:ext cx="2868986" cy="1307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D18BEF-C4BC-739E-9932-73502DC94CC1}"/>
              </a:ext>
            </a:extLst>
          </p:cNvPr>
          <p:cNvSpPr/>
          <p:nvPr/>
        </p:nvSpPr>
        <p:spPr>
          <a:xfrm>
            <a:off x="1771136" y="3235571"/>
            <a:ext cx="2569312" cy="961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EF5098-C817-33C7-6B66-B189AD84EA3B}"/>
              </a:ext>
            </a:extLst>
          </p:cNvPr>
          <p:cNvSpPr/>
          <p:nvPr/>
        </p:nvSpPr>
        <p:spPr>
          <a:xfrm>
            <a:off x="1800016" y="4500239"/>
            <a:ext cx="2569312" cy="961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160BDE6-0FA0-379C-CA2E-A57E74E3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6</a:t>
            </a:fld>
            <a:endParaRPr lang="en-US"/>
          </a:p>
        </p:txBody>
      </p:sp>
      <p:sp>
        <p:nvSpPr>
          <p:cNvPr id="21" name="Footer Placeholder 22">
            <a:extLst>
              <a:ext uri="{FF2B5EF4-FFF2-40B4-BE49-F238E27FC236}">
                <a16:creationId xmlns:a16="http://schemas.microsoft.com/office/drawing/2014/main" id="{C8AD73C8-4997-3463-8633-4A81D316F3F7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9" action="ppaction://hlinksldjump"/>
              </a:rPr>
              <a:t>3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10" action="ppaction://hlinksldjump"/>
              </a:rPr>
              <a:t>3P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71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13" grpId="0" animBg="1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F1F25-D2E2-BE25-CCE0-05C7405C6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CA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How do we detect trophic interactions</a:t>
            </a:r>
            <a:endParaRPr lang="en-DK" cap="none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80FF22DE-0CA1-1D6A-0CA2-2EB1AF67391C}"/>
              </a:ext>
            </a:extLst>
          </p:cNvPr>
          <p:cNvSpPr txBox="1">
            <a:spLocks/>
          </p:cNvSpPr>
          <p:nvPr/>
        </p:nvSpPr>
        <p:spPr>
          <a:xfrm>
            <a:off x="812800" y="1694304"/>
            <a:ext cx="4822727" cy="4114800"/>
          </a:xfrm>
          <a:prstGeom prst="rect">
            <a:avLst/>
          </a:prstGeo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20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20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20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20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2000" kern="1200" spc="3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	Taxonomic resolution.</a:t>
            </a:r>
          </a:p>
          <a:p>
            <a:pPr marL="571500" indent="-571500">
              <a:buFont typeface="+mj-lt"/>
              <a:buAutoNum type="romanUcPeriod"/>
            </a:pPr>
            <a:endParaRPr lang="en-CA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	Life stage and size of the diet.</a:t>
            </a:r>
          </a:p>
          <a:p>
            <a:pPr marL="571500" indent="-571500">
              <a:buFont typeface="+mj-lt"/>
              <a:buAutoNum type="romanUcPeriod"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	Diet on a temporal scale.</a:t>
            </a:r>
          </a:p>
          <a:p>
            <a:pPr marL="571500" indent="-571500">
              <a:buFont typeface="+mj-lt"/>
              <a:buAutoNum type="romanUcPeriod"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	Quantification of different prey.</a:t>
            </a:r>
          </a:p>
          <a:p>
            <a:pPr marL="571500" indent="-571500">
              <a:buFont typeface="+mj-lt"/>
              <a:buAutoNum type="romanUcPeriod"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indent="0"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	Target species trophic position.</a:t>
            </a:r>
          </a:p>
          <a:p>
            <a:pPr marL="0" indent="0">
              <a:buNone/>
            </a:pPr>
            <a:endParaRPr lang="en-DK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1FFB207-9CDD-163D-9B01-DC91E7B568FA}"/>
              </a:ext>
            </a:extLst>
          </p:cNvPr>
          <p:cNvSpPr/>
          <p:nvPr/>
        </p:nvSpPr>
        <p:spPr>
          <a:xfrm>
            <a:off x="907651" y="1960775"/>
            <a:ext cx="833739" cy="372318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pic>
        <p:nvPicPr>
          <p:cNvPr id="13" name="Graphic 12" descr="Magnifying glass with solid fill">
            <a:extLst>
              <a:ext uri="{FF2B5EF4-FFF2-40B4-BE49-F238E27FC236}">
                <a16:creationId xmlns:a16="http://schemas.microsoft.com/office/drawing/2014/main" id="{9805AD8E-B4FB-E814-F123-A459568C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506" y="1960775"/>
            <a:ext cx="688580" cy="647732"/>
          </a:xfrm>
          <a:prstGeom prst="rect">
            <a:avLst/>
          </a:prstGeom>
        </p:spPr>
      </p:pic>
      <p:pic>
        <p:nvPicPr>
          <p:cNvPr id="14" name="Graphic 13" descr="Ruler outline">
            <a:extLst>
              <a:ext uri="{FF2B5EF4-FFF2-40B4-BE49-F238E27FC236}">
                <a16:creationId xmlns:a16="http://schemas.microsoft.com/office/drawing/2014/main" id="{9F7B1C62-809E-DB24-8096-54F6568CA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051" y="2691903"/>
            <a:ext cx="775436" cy="729433"/>
          </a:xfrm>
          <a:prstGeom prst="rect">
            <a:avLst/>
          </a:prstGeom>
        </p:spPr>
      </p:pic>
      <p:pic>
        <p:nvPicPr>
          <p:cNvPr id="15" name="Graphic 14" descr="Hourglass 60% with solid fill">
            <a:extLst>
              <a:ext uri="{FF2B5EF4-FFF2-40B4-BE49-F238E27FC236}">
                <a16:creationId xmlns:a16="http://schemas.microsoft.com/office/drawing/2014/main" id="{533F1420-9ABB-2560-A883-D3916B8349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3442" y="3504733"/>
            <a:ext cx="650708" cy="612105"/>
          </a:xfrm>
          <a:prstGeom prst="rect">
            <a:avLst/>
          </a:prstGeom>
        </p:spPr>
      </p:pic>
      <p:pic>
        <p:nvPicPr>
          <p:cNvPr id="16" name="Graphic 15" descr="Pyramid with levels outline">
            <a:extLst>
              <a:ext uri="{FF2B5EF4-FFF2-40B4-BE49-F238E27FC236}">
                <a16:creationId xmlns:a16="http://schemas.microsoft.com/office/drawing/2014/main" id="{83993E67-E844-FB30-EECB-9C9B0786B5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6202" y="4926186"/>
            <a:ext cx="805188" cy="783235"/>
          </a:xfrm>
          <a:prstGeom prst="rect">
            <a:avLst/>
          </a:prstGeom>
        </p:spPr>
      </p:pic>
      <p:pic>
        <p:nvPicPr>
          <p:cNvPr id="17" name="Graphic 16" descr="Pie chart outline">
            <a:extLst>
              <a:ext uri="{FF2B5EF4-FFF2-40B4-BE49-F238E27FC236}">
                <a16:creationId xmlns:a16="http://schemas.microsoft.com/office/drawing/2014/main" id="{83063CA8-1D1A-6D6C-77D0-0186DB6EC7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02" y="4163240"/>
            <a:ext cx="805188" cy="757421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AF00AF3-4FDF-5B0A-FADC-683F920C2E21}"/>
              </a:ext>
            </a:extLst>
          </p:cNvPr>
          <p:cNvSpPr/>
          <p:nvPr/>
        </p:nvSpPr>
        <p:spPr>
          <a:xfrm>
            <a:off x="6227580" y="3593264"/>
            <a:ext cx="5151620" cy="23567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r>
              <a:rPr lang="en-CA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Assimilated Material</a:t>
            </a:r>
            <a:endParaRPr lang="en-CA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1"/>
            <a:endParaRPr lang="en-CA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</a:rPr>
              <a:t>Fatty Acid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</a:rPr>
              <a:t>Bulk Stable Isotope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</a:rPr>
              <a:t>Compound Specific Isotope Analysis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04DCFB1-14DB-B8A0-39C2-9B3D951A61AF}"/>
              </a:ext>
            </a:extLst>
          </p:cNvPr>
          <p:cNvSpPr/>
          <p:nvPr/>
        </p:nvSpPr>
        <p:spPr>
          <a:xfrm>
            <a:off x="6227579" y="1635332"/>
            <a:ext cx="5151621" cy="19463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r>
              <a:rPr lang="en-CA" sz="2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Ingested Material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</a:rPr>
              <a:t>Stomach content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latin typeface="Yu Gothic" panose="020B0400000000000000" pitchFamily="34" charset="-128"/>
                <a:ea typeface="Yu Gothic" panose="020B0400000000000000" pitchFamily="34" charset="-128"/>
              </a:rPr>
              <a:t>Genetic analysis of Stomach Content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47E9D-576B-EF75-73EE-27B9A8E11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F08E4A-7988-7439-65C4-7B056B29A8EB}"/>
              </a:ext>
            </a:extLst>
          </p:cNvPr>
          <p:cNvGrpSpPr/>
          <p:nvPr/>
        </p:nvGrpSpPr>
        <p:grpSpPr>
          <a:xfrm>
            <a:off x="279400" y="6118834"/>
            <a:ext cx="1993900" cy="457200"/>
            <a:chOff x="279400" y="6118834"/>
            <a:chExt cx="1993900" cy="457200"/>
          </a:xfrm>
        </p:grpSpPr>
        <p:pic>
          <p:nvPicPr>
            <p:cNvPr id="6" name="Graphic 5" descr="Anemone and clownfish outline">
              <a:extLst>
                <a:ext uri="{FF2B5EF4-FFF2-40B4-BE49-F238E27FC236}">
                  <a16:creationId xmlns:a16="http://schemas.microsoft.com/office/drawing/2014/main" id="{12207E43-6BEE-CADF-307F-8C09D232A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79400" y="6118834"/>
              <a:ext cx="457200" cy="457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F5B2FD-86A5-AE9D-1D6D-3AE99C6D24C4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Methods</a:t>
              </a:r>
              <a:endParaRPr lang="en-DK" sz="1600" i="1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8" name="Footer Placeholder 22">
            <a:extLst>
              <a:ext uri="{FF2B5EF4-FFF2-40B4-BE49-F238E27FC236}">
                <a16:creationId xmlns:a16="http://schemas.microsoft.com/office/drawing/2014/main" id="{038E6C45-79CC-4F72-0F23-BB42AD52EE99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15" action="ppaction://hlinksldjump"/>
              </a:rPr>
              <a:t>4</a:t>
            </a:r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19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AE4801C-7F22-B3B5-2A2A-A31B22915E8D}"/>
              </a:ext>
            </a:extLst>
          </p:cNvPr>
          <p:cNvSpPr txBox="1">
            <a:spLocks/>
          </p:cNvSpPr>
          <p:nvPr/>
        </p:nvSpPr>
        <p:spPr>
          <a:xfrm>
            <a:off x="-1" y="274638"/>
            <a:ext cx="12191999" cy="1143000"/>
          </a:xfrm>
          <a:prstGeom prst="rect">
            <a:avLst/>
          </a:prstGeo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 cap="all" spc="50" baseline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Stomach content analysis (SCA) </a:t>
            </a:r>
            <a:endParaRPr lang="en-US" cap="none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6" name="Picture 5" descr="A diagram of a fish&#10;&#10;Description automatically generated">
            <a:extLst>
              <a:ext uri="{FF2B5EF4-FFF2-40B4-BE49-F238E27FC236}">
                <a16:creationId xmlns:a16="http://schemas.microsoft.com/office/drawing/2014/main" id="{96ACEB8F-725A-7EF5-BEE7-23BE8E3C5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3411"/>
            <a:ext cx="5733858" cy="401370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DD3A898-5D65-7639-173D-489525DE92BA}"/>
              </a:ext>
            </a:extLst>
          </p:cNvPr>
          <p:cNvGrpSpPr/>
          <p:nvPr/>
        </p:nvGrpSpPr>
        <p:grpSpPr>
          <a:xfrm>
            <a:off x="7190295" y="1592313"/>
            <a:ext cx="4822727" cy="4114800"/>
            <a:chOff x="7369273" y="1592313"/>
            <a:chExt cx="4822727" cy="4114800"/>
          </a:xfrm>
        </p:grpSpPr>
        <p:sp>
          <p:nvSpPr>
            <p:cNvPr id="18" name="Content Placeholder 13">
              <a:extLst>
                <a:ext uri="{FF2B5EF4-FFF2-40B4-BE49-F238E27FC236}">
                  <a16:creationId xmlns:a16="http://schemas.microsoft.com/office/drawing/2014/main" id="{C6833D2B-E22E-3897-2BA1-DF63017F2E55}"/>
                </a:ext>
              </a:extLst>
            </p:cNvPr>
            <p:cNvSpPr txBox="1">
              <a:spLocks/>
            </p:cNvSpPr>
            <p:nvPr/>
          </p:nvSpPr>
          <p:spPr>
            <a:xfrm>
              <a:off x="7369273" y="1592313"/>
              <a:ext cx="4822727" cy="41148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effectLst>
              <a:softEdge rad="63500"/>
            </a:effectLst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342900" indent="-3429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41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High to medium taxonomic resolution.</a:t>
              </a:r>
            </a:p>
            <a:p>
              <a:pPr marL="571500" indent="-571500">
                <a:buFont typeface="+mj-lt"/>
                <a:buAutoNum type="romanUcPeriod"/>
              </a:pPr>
              <a:endParaRPr lang="en-CA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Provides information on individual 	preys' life stage and size.</a:t>
              </a:r>
            </a:p>
            <a:p>
              <a:pPr marL="571500" indent="-571500">
                <a:buFont typeface="+mj-lt"/>
                <a:buAutoNum type="romanUcPeriod"/>
              </a:pPr>
              <a:endParaRPr lang="en-US" sz="19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Snapshot of life-time of feeding 	habits.</a:t>
              </a:r>
            </a:p>
            <a:p>
              <a:pPr marL="0" indent="0">
                <a:buNone/>
              </a:pPr>
              <a:endParaRPr lang="en-US" sz="8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Quantify prey as frequency, weight		and numerical.</a:t>
              </a:r>
            </a:p>
            <a:p>
              <a:pPr marL="571500" indent="-571500">
                <a:buFont typeface="+mj-lt"/>
                <a:buAutoNum type="romanUcPeriod"/>
              </a:pPr>
              <a:endParaRPr lang="en-US" sz="11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Requires knowledge of prey trophic 	position.</a:t>
              </a:r>
              <a:endParaRPr lang="en-DK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endParaRPr lang="en-DK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3D7C51-A4C8-9499-E2F3-5183A581AC2C}"/>
                </a:ext>
              </a:extLst>
            </p:cNvPr>
            <p:cNvGrpSpPr/>
            <p:nvPr/>
          </p:nvGrpSpPr>
          <p:grpSpPr>
            <a:xfrm>
              <a:off x="7469107" y="1887472"/>
              <a:ext cx="831673" cy="3733441"/>
              <a:chOff x="10220448" y="1417638"/>
              <a:chExt cx="1025729" cy="4606488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1E35704-A7AF-CF86-6A82-56D37456D4DA}"/>
                  </a:ext>
                </a:extLst>
              </p:cNvPr>
              <p:cNvSpPr/>
              <p:nvPr/>
            </p:nvSpPr>
            <p:spPr>
              <a:xfrm>
                <a:off x="10220448" y="1417638"/>
                <a:ext cx="1025728" cy="46064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  <p:pic>
            <p:nvPicPr>
              <p:cNvPr id="9" name="Graphic 8" descr="Magnifying glass with solid fill">
                <a:extLst>
                  <a:ext uri="{FF2B5EF4-FFF2-40B4-BE49-F238E27FC236}">
                    <a16:creationId xmlns:a16="http://schemas.microsoft.com/office/drawing/2014/main" id="{1257316F-DDE5-F908-F782-23EBBE977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327304" y="1417638"/>
                <a:ext cx="847143" cy="801402"/>
              </a:xfrm>
              <a:prstGeom prst="rect">
                <a:avLst/>
              </a:prstGeom>
            </p:spPr>
          </p:pic>
          <p:pic>
            <p:nvPicPr>
              <p:cNvPr id="10" name="Graphic 9" descr="Ruler outline">
                <a:extLst>
                  <a:ext uri="{FF2B5EF4-FFF2-40B4-BE49-F238E27FC236}">
                    <a16:creationId xmlns:a16="http://schemas.microsoft.com/office/drawing/2014/main" id="{CD3A886A-69C9-EAAF-2859-423D885C6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265230" y="2322222"/>
                <a:ext cx="953999" cy="902487"/>
              </a:xfrm>
              <a:prstGeom prst="rect">
                <a:avLst/>
              </a:prstGeom>
            </p:spPr>
          </p:pic>
          <p:pic>
            <p:nvPicPr>
              <p:cNvPr id="11" name="Graphic 10" descr="Hourglass 60% with solid fill">
                <a:extLst>
                  <a:ext uri="{FF2B5EF4-FFF2-40B4-BE49-F238E27FC236}">
                    <a16:creationId xmlns:a16="http://schemas.microsoft.com/office/drawing/2014/main" id="{D0128D0F-0013-8803-7313-3FA2529AB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341954" y="3371970"/>
                <a:ext cx="800549" cy="757323"/>
              </a:xfrm>
              <a:prstGeom prst="rect">
                <a:avLst/>
              </a:prstGeom>
            </p:spPr>
          </p:pic>
          <p:pic>
            <p:nvPicPr>
              <p:cNvPr id="12" name="Graphic 11" descr="Pyramid with levels outline">
                <a:extLst>
                  <a:ext uri="{FF2B5EF4-FFF2-40B4-BE49-F238E27FC236}">
                    <a16:creationId xmlns:a16="http://schemas.microsoft.com/office/drawing/2014/main" id="{B2E73A6B-850C-5E36-D580-E668C903E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255575" y="4979868"/>
                <a:ext cx="990602" cy="969053"/>
              </a:xfrm>
              <a:prstGeom prst="rect">
                <a:avLst/>
              </a:prstGeom>
            </p:spPr>
          </p:pic>
          <p:pic>
            <p:nvPicPr>
              <p:cNvPr id="13" name="Graphic 12" descr="Pie chart outline">
                <a:extLst>
                  <a:ext uri="{FF2B5EF4-FFF2-40B4-BE49-F238E27FC236}">
                    <a16:creationId xmlns:a16="http://schemas.microsoft.com/office/drawing/2014/main" id="{02253E63-FEDA-3B3F-0E88-FA651FAE2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255574" y="4142624"/>
                <a:ext cx="990602" cy="937114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E0DFA0-B965-473F-66F3-49A2D235A411}"/>
              </a:ext>
            </a:extLst>
          </p:cNvPr>
          <p:cNvGrpSpPr/>
          <p:nvPr/>
        </p:nvGrpSpPr>
        <p:grpSpPr>
          <a:xfrm>
            <a:off x="279400" y="6118834"/>
            <a:ext cx="1993900" cy="457200"/>
            <a:chOff x="279400" y="6118834"/>
            <a:chExt cx="1993900" cy="457200"/>
          </a:xfrm>
        </p:grpSpPr>
        <p:pic>
          <p:nvPicPr>
            <p:cNvPr id="24" name="Graphic 23" descr="Anemone and clownfish outline">
              <a:extLst>
                <a:ext uri="{FF2B5EF4-FFF2-40B4-BE49-F238E27FC236}">
                  <a16:creationId xmlns:a16="http://schemas.microsoft.com/office/drawing/2014/main" id="{F47908EA-ADCA-43D6-BDA8-8601E4791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79400" y="6118834"/>
              <a:ext cx="457200" cy="457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7B7FEE-2787-332E-458B-38A1A3B11C21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Methods</a:t>
              </a:r>
              <a:endParaRPr lang="en-DK" sz="1600" i="1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9CE0EF-0FCD-6E94-CF2F-8BE58DC3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8</a:t>
            </a:fld>
            <a:endParaRPr lang="en-US"/>
          </a:p>
        </p:txBody>
      </p:sp>
      <p:sp>
        <p:nvSpPr>
          <p:cNvPr id="4" name="Footer Placeholder 22">
            <a:extLst>
              <a:ext uri="{FF2B5EF4-FFF2-40B4-BE49-F238E27FC236}">
                <a16:creationId xmlns:a16="http://schemas.microsoft.com/office/drawing/2014/main" id="{D94FB198-BD5C-D526-2772-0443F8F76D79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[5]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62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765F3-4511-EFB6-F035-4E657DA6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9490-8F39-4071-8D39-A1EA9958D7A7}" type="slidenum">
              <a:rPr lang="en-CA" smtClean="0"/>
              <a:t>9</a:t>
            </a:fld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2BD3A9-5C45-B4F7-5089-B26CC1A41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72" y="1694502"/>
            <a:ext cx="7699290" cy="407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A656535-F95D-EACF-4D29-112A0C63D62D}"/>
              </a:ext>
            </a:extLst>
          </p:cNvPr>
          <p:cNvGrpSpPr/>
          <p:nvPr/>
        </p:nvGrpSpPr>
        <p:grpSpPr>
          <a:xfrm>
            <a:off x="279400" y="6118834"/>
            <a:ext cx="1993900" cy="457200"/>
            <a:chOff x="279400" y="6118834"/>
            <a:chExt cx="1993900" cy="457200"/>
          </a:xfrm>
        </p:grpSpPr>
        <p:pic>
          <p:nvPicPr>
            <p:cNvPr id="6" name="Graphic 5" descr="Anemone and clownfish outline">
              <a:extLst>
                <a:ext uri="{FF2B5EF4-FFF2-40B4-BE49-F238E27FC236}">
                  <a16:creationId xmlns:a16="http://schemas.microsoft.com/office/drawing/2014/main" id="{A8A4E92D-2B19-D681-A54A-58D959CEC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9400" y="6118834"/>
              <a:ext cx="457200" cy="457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88A043-82B8-8A31-B920-D3FF2595B6B5}"/>
                </a:ext>
              </a:extLst>
            </p:cNvPr>
            <p:cNvSpPr txBox="1"/>
            <p:nvPr/>
          </p:nvSpPr>
          <p:spPr>
            <a:xfrm>
              <a:off x="838200" y="6187073"/>
              <a:ext cx="14351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Methods</a:t>
              </a:r>
              <a:endParaRPr lang="en-DK" sz="1600" i="1" dirty="0"/>
            </a:p>
          </p:txBody>
        </p:sp>
      </p:grpSp>
      <p:sp>
        <p:nvSpPr>
          <p:cNvPr id="8" name="Footer Placeholder 22">
            <a:extLst>
              <a:ext uri="{FF2B5EF4-FFF2-40B4-BE49-F238E27FC236}">
                <a16:creationId xmlns:a16="http://schemas.microsoft.com/office/drawing/2014/main" id="{39F02078-44AE-EB68-FA37-AF694EEA5B93}"/>
              </a:ext>
            </a:extLst>
          </p:cNvPr>
          <p:cNvSpPr txBox="1">
            <a:spLocks/>
          </p:cNvSpPr>
          <p:nvPr/>
        </p:nvSpPr>
        <p:spPr>
          <a:xfrm>
            <a:off x="0" y="626595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 [6, 7, 4P]</a:t>
            </a:r>
            <a:endParaRPr lang="en-CA" sz="1000" i="1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B62E9-A7F5-CA19-4C11-1E2E85FDA303}"/>
              </a:ext>
            </a:extLst>
          </p:cNvPr>
          <p:cNvSpPr txBox="1"/>
          <p:nvPr/>
        </p:nvSpPr>
        <p:spPr>
          <a:xfrm>
            <a:off x="9155044" y="5557649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biocoenosis</a:t>
            </a:r>
            <a:endParaRPr lang="en-DK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354D20A-0F69-8D76-5476-5F776C854164}"/>
              </a:ext>
            </a:extLst>
          </p:cNvPr>
          <p:cNvSpPr txBox="1">
            <a:spLocks/>
          </p:cNvSpPr>
          <p:nvPr/>
        </p:nvSpPr>
        <p:spPr>
          <a:xfrm>
            <a:off x="-1" y="274638"/>
            <a:ext cx="12191999" cy="1143000"/>
          </a:xfrm>
          <a:prstGeom prst="rect">
            <a:avLst/>
          </a:prstGeom>
          <a:solidFill>
            <a:srgbClr val="FFFFFF">
              <a:alpha val="50000"/>
            </a:srgbClr>
          </a:solidFill>
          <a:effectLst>
            <a:softEdge rad="63500"/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 cap="all" spc="50" baseline="0">
                <a:solidFill>
                  <a:schemeClr val="tx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Metabarcoding (</a:t>
            </a:r>
            <a:r>
              <a:rPr lang="en-US" cap="none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mtDNA</a:t>
            </a:r>
            <a:r>
              <a:rPr lang="en-US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en-US" cap="none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3BC924-0D2C-59AE-DD38-B4B128D66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4635" y="1694502"/>
            <a:ext cx="3342019" cy="407923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11F8066-8605-1DB7-4B64-FF16858BAB1F}"/>
              </a:ext>
            </a:extLst>
          </p:cNvPr>
          <p:cNvGrpSpPr/>
          <p:nvPr/>
        </p:nvGrpSpPr>
        <p:grpSpPr>
          <a:xfrm>
            <a:off x="6671821" y="1733166"/>
            <a:ext cx="4822727" cy="4114800"/>
            <a:chOff x="7369273" y="1592313"/>
            <a:chExt cx="4822727" cy="4114800"/>
          </a:xfrm>
        </p:grpSpPr>
        <p:sp>
          <p:nvSpPr>
            <p:cNvPr id="20" name="Content Placeholder 13">
              <a:extLst>
                <a:ext uri="{FF2B5EF4-FFF2-40B4-BE49-F238E27FC236}">
                  <a16:creationId xmlns:a16="http://schemas.microsoft.com/office/drawing/2014/main" id="{62AB79A2-4539-5C04-FAB0-139B1C5C07EA}"/>
                </a:ext>
              </a:extLst>
            </p:cNvPr>
            <p:cNvSpPr txBox="1">
              <a:spLocks/>
            </p:cNvSpPr>
            <p:nvPr/>
          </p:nvSpPr>
          <p:spPr>
            <a:xfrm>
              <a:off x="7369273" y="1592313"/>
              <a:ext cx="4822727" cy="41148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effectLst>
              <a:softEdge rad="63500"/>
            </a:effectLst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342900" indent="-3429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2000" kern="1200" spc="30" baseline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itchFamily="34" charset="0"/>
                <a:buChar char="•"/>
                <a:defRPr sz="1700" kern="120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38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High taxonomic resolution.</a:t>
              </a:r>
            </a:p>
            <a:p>
              <a:pPr marL="571500" indent="-571500">
                <a:buFont typeface="+mj-lt"/>
                <a:buAutoNum type="romanUcPeriod"/>
              </a:pPr>
              <a:endParaRPr lang="en-CA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Does not provide prey life stage and size information.</a:t>
              </a:r>
            </a:p>
            <a:p>
              <a:pPr marL="571500" indent="-571500">
                <a:buFont typeface="+mj-lt"/>
                <a:buAutoNum type="romanUcPeriod"/>
              </a:pPr>
              <a:endParaRPr lang="en-US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Snapshot of life-time of feeding 	habits.</a:t>
              </a:r>
            </a:p>
            <a:p>
              <a:pPr marL="571500" indent="-571500">
                <a:buFont typeface="+mj-lt"/>
                <a:buAutoNum type="romanUcPeriod"/>
              </a:pPr>
              <a:endParaRPr lang="en-US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Absence/presence information.</a:t>
              </a:r>
            </a:p>
            <a:p>
              <a:pPr marL="571500" indent="-571500">
                <a:buFont typeface="+mj-lt"/>
                <a:buAutoNum type="romanUcPeriod"/>
              </a:pPr>
              <a:endParaRPr lang="en-US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r>
                <a:rPr lang="en-US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	Requires knowledge of prey trophic 	position.</a:t>
              </a:r>
              <a:endParaRPr lang="en-DK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marL="0" indent="0">
                <a:buNone/>
              </a:pPr>
              <a:endParaRPr lang="en-DK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A0CE3FA-3174-373F-0788-1300A72CE622}"/>
                </a:ext>
              </a:extLst>
            </p:cNvPr>
            <p:cNvGrpSpPr/>
            <p:nvPr/>
          </p:nvGrpSpPr>
          <p:grpSpPr>
            <a:xfrm>
              <a:off x="7469107" y="1887472"/>
              <a:ext cx="831673" cy="3733441"/>
              <a:chOff x="10220448" y="1417638"/>
              <a:chExt cx="1025729" cy="4606488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5E37C7D-CD3E-6076-22A1-429C124E3B2A}"/>
                  </a:ext>
                </a:extLst>
              </p:cNvPr>
              <p:cNvSpPr/>
              <p:nvPr/>
            </p:nvSpPr>
            <p:spPr>
              <a:xfrm>
                <a:off x="10220448" y="1417638"/>
                <a:ext cx="1025728" cy="46064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  <p:pic>
            <p:nvPicPr>
              <p:cNvPr id="23" name="Graphic 22" descr="Magnifying glass with solid fill">
                <a:extLst>
                  <a:ext uri="{FF2B5EF4-FFF2-40B4-BE49-F238E27FC236}">
                    <a16:creationId xmlns:a16="http://schemas.microsoft.com/office/drawing/2014/main" id="{B70A43F9-176D-49EC-DA60-21A82D900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327304" y="1417638"/>
                <a:ext cx="847143" cy="801402"/>
              </a:xfrm>
              <a:prstGeom prst="rect">
                <a:avLst/>
              </a:prstGeom>
            </p:spPr>
          </p:pic>
          <p:pic>
            <p:nvPicPr>
              <p:cNvPr id="24" name="Graphic 23" descr="Ruler outline">
                <a:extLst>
                  <a:ext uri="{FF2B5EF4-FFF2-40B4-BE49-F238E27FC236}">
                    <a16:creationId xmlns:a16="http://schemas.microsoft.com/office/drawing/2014/main" id="{ECCEB5EB-3EF6-5585-27DE-AD9BC76D3C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265230" y="2322222"/>
                <a:ext cx="953999" cy="902487"/>
              </a:xfrm>
              <a:prstGeom prst="rect">
                <a:avLst/>
              </a:prstGeom>
            </p:spPr>
          </p:pic>
          <p:pic>
            <p:nvPicPr>
              <p:cNvPr id="25" name="Graphic 24" descr="Hourglass 60% with solid fill">
                <a:extLst>
                  <a:ext uri="{FF2B5EF4-FFF2-40B4-BE49-F238E27FC236}">
                    <a16:creationId xmlns:a16="http://schemas.microsoft.com/office/drawing/2014/main" id="{CD40C203-428D-3BAE-FC6E-036A03E0F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341954" y="3371970"/>
                <a:ext cx="800549" cy="757323"/>
              </a:xfrm>
              <a:prstGeom prst="rect">
                <a:avLst/>
              </a:prstGeom>
            </p:spPr>
          </p:pic>
          <p:pic>
            <p:nvPicPr>
              <p:cNvPr id="26" name="Graphic 25" descr="Pyramid with levels outline">
                <a:extLst>
                  <a:ext uri="{FF2B5EF4-FFF2-40B4-BE49-F238E27FC236}">
                    <a16:creationId xmlns:a16="http://schemas.microsoft.com/office/drawing/2014/main" id="{B5B160DA-3032-BC81-5769-9918F1275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255575" y="4979868"/>
                <a:ext cx="990602" cy="969053"/>
              </a:xfrm>
              <a:prstGeom prst="rect">
                <a:avLst/>
              </a:prstGeom>
            </p:spPr>
          </p:pic>
          <p:pic>
            <p:nvPicPr>
              <p:cNvPr id="27" name="Graphic 26" descr="Pie chart outline">
                <a:extLst>
                  <a:ext uri="{FF2B5EF4-FFF2-40B4-BE49-F238E27FC236}">
                    <a16:creationId xmlns:a16="http://schemas.microsoft.com/office/drawing/2014/main" id="{9DE1D719-FB75-F192-8244-0241910B1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255574" y="4142624"/>
                <a:ext cx="990602" cy="93711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503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44444E-6 L -0.09388 -4.44444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cean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solidFill>
          <a:srgbClr val="FFFFFF">
            <a:alpha val="50000"/>
          </a:srgbClr>
        </a:solidFill>
        <a:effectLst>
          <a:softEdge rad="63500"/>
        </a:effectLst>
      </a:spPr>
      <a:bodyPr vert="horz" lIns="91440" tIns="45720" rIns="91440" bIns="45720" rtlCol="0" anchor="ctr" anchorCtr="0">
        <a:no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cean design template.potx" id="{A725F50D-036D-42E9-8BE4-5E8C740686A1}" vid="{2BF94DBE-E897-41AE-BC8D-5738C7ADC2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 design template</Template>
  <TotalTime>2546</TotalTime>
  <Words>5405</Words>
  <Application>Microsoft Office PowerPoint</Application>
  <PresentationFormat>Widescreen</PresentationFormat>
  <Paragraphs>670</Paragraphs>
  <Slides>37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Yu Gothic</vt:lpstr>
      <vt:lpstr>Arial</vt:lpstr>
      <vt:lpstr>Calibri</vt:lpstr>
      <vt:lpstr>Cambria Math</vt:lpstr>
      <vt:lpstr>ElsevierGulliver</vt:lpstr>
      <vt:lpstr>Merriweather</vt:lpstr>
      <vt:lpstr>Open Sans</vt:lpstr>
      <vt:lpstr>Roboto</vt:lpstr>
      <vt:lpstr>Times New Roman</vt:lpstr>
      <vt:lpstr>Ocean design template</vt:lpstr>
      <vt:lpstr>Trophic interactions, empirical approaches and informing fisheries management part of the PhD comprehensive examination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detect trophic interactions</vt:lpstr>
      <vt:lpstr>PowerPoint Presentation</vt:lpstr>
      <vt:lpstr>PowerPoint Presentation</vt:lpstr>
      <vt:lpstr>Fatty Acids analysis (FA)</vt:lpstr>
      <vt:lpstr>PowerPoint Presentation</vt:lpstr>
      <vt:lpstr>Compound Stable Isotope analysis (CSIA)</vt:lpstr>
      <vt:lpstr>Amino Acid CSIA</vt:lpstr>
      <vt:lpstr>Advantages and limitations</vt:lpstr>
      <vt:lpstr>How can such information help?</vt:lpstr>
      <vt:lpstr>PowerPoint Presentation</vt:lpstr>
      <vt:lpstr>PowerPoint Presentation</vt:lpstr>
      <vt:lpstr>Status of a stock</vt:lpstr>
      <vt:lpstr>Forecasting productivity</vt:lpstr>
      <vt:lpstr>Early life stage</vt:lpstr>
      <vt:lpstr>Early life stage</vt:lpstr>
      <vt:lpstr>Early life stage</vt:lpstr>
      <vt:lpstr>The question of stock rebuilding</vt:lpstr>
      <vt:lpstr>PowerPoint Presentation</vt:lpstr>
      <vt:lpstr>The question of stock rebuilding</vt:lpstr>
      <vt:lpstr>PowerPoint Presentation</vt:lpstr>
      <vt:lpstr>The question of stock rebuilding</vt:lpstr>
      <vt:lpstr>Inclusion in Canadian NW Atlantic?</vt:lpstr>
      <vt:lpstr>Why not always?</vt:lpstr>
      <vt:lpstr>Concluding Remarks</vt:lpstr>
      <vt:lpstr>Concluding Remarks</vt:lpstr>
      <vt:lpstr>Thank you</vt:lpstr>
      <vt:lpstr>References</vt:lpstr>
      <vt:lpstr>Picture References</vt:lpstr>
      <vt:lpstr>Sometimes, something goes wrong…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Part of the PhD Comprehensive Examen</dc:title>
  <dc:creator>Sebastian Glindtvad</dc:creator>
  <cp:lastModifiedBy>Sebastian Glindtvad</cp:lastModifiedBy>
  <cp:revision>827</cp:revision>
  <dcterms:created xsi:type="dcterms:W3CDTF">2024-10-05T12:44:31Z</dcterms:created>
  <dcterms:modified xsi:type="dcterms:W3CDTF">2024-10-18T10:22:32Z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74065000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